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5" r:id="rId24"/>
    <p:sldId id="257" r:id="rId25"/>
    <p:sldId id="260" r:id="rId26"/>
    <p:sldId id="261" r:id="rId27"/>
    <p:sldId id="259" r:id="rId28"/>
    <p:sldId id="287" r:id="rId29"/>
    <p:sldId id="288" r:id="rId30"/>
    <p:sldId id="292" r:id="rId31"/>
    <p:sldId id="290" r:id="rId32"/>
    <p:sldId id="303" r:id="rId33"/>
    <p:sldId id="302" r:id="rId34"/>
    <p:sldId id="301" r:id="rId35"/>
    <p:sldId id="300" r:id="rId36"/>
    <p:sldId id="299" r:id="rId37"/>
    <p:sldId id="298" r:id="rId38"/>
    <p:sldId id="297" r:id="rId39"/>
    <p:sldId id="296" r:id="rId40"/>
    <p:sldId id="305" r:id="rId41"/>
    <p:sldId id="304" r:id="rId42"/>
    <p:sldId id="295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63AC-242D-40CB-9209-226B1E0C1D53}" type="datetimeFigureOut">
              <a:rPr lang="zh-CN" altLang="en-US" smtClean="0"/>
              <a:pPr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4009-8527-41CD-B608-B4DD5B04F0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2" Type="http://schemas.openxmlformats.org/officeDocument/2006/relationships/video" Target="file:///C:\Users\Administrator\Desktop\&#31532;&#19968;&#21608;&#20307;&#32946;&#35838;\&#21452;&#22885;&#20043;&#22478;&#65292;14&#24180;&#30340;&#32422;&#23450;.mp4" TargetMode="External"/><Relationship Id="rId1" Type="http://schemas.openxmlformats.org/officeDocument/2006/relationships/video" Target="file:///C:\Users\Administrator\Desktop\&#31532;&#19968;&#21608;&#20307;&#32946;&#35838;\&#20064;&#36817;&#24179;&#21521;&#22269;&#38469;&#22885;&#22996;&#20250;&#31532;139&#27425;&#20840;&#20250;&#24320;&#24149;&#24335;&#21457;&#34920;&#35270;&#39057;&#33268;&#36766;%20_&#20809;&#26126;&#32593;.mp4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31532;&#19968;&#21608;&#20307;&#32946;&#35838;\&#24320;&#24149;&#24335;&#31934;&#24425;&#30636;&#38388;.mp4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&#31532;&#19968;&#21608;&#20307;&#32946;&#35838;\&#25581;&#31192;&#35895;&#29233;&#20940;1620&#33268;&#32988;&#29702;&#24565;&#65281;&#25226;&#27604;&#36187;&#24403;&#35757;&#32451;%20&#19968;&#22330;&#27604;&#36187;&#23398;&#19968;&#20010;&#26032;&#21160;&#20316;.mp4" TargetMode="External"/><Relationship Id="rId1" Type="http://schemas.openxmlformats.org/officeDocument/2006/relationships/video" Target="file:///C:\Users\Administrator\Desktop\&#31532;&#19968;&#21608;&#20307;&#32946;&#35838;\&#35895;&#29233;&#20940;&#22369;&#38754;&#38556;&#30861;&#25216;&#24039;&#27604;&#36187;.mp4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video" Target="file:///C:\Users\Administrator\Desktop\&#31532;&#19968;&#21608;&#20307;&#32946;&#35838;\20224A&#25361;&#25112;&#36951;&#25022;&#22833;&#36133;&#65292;&#20381;&#28982;&#21463;&#20154;&#23562;&#37325;.mp4" TargetMode="External"/><Relationship Id="rId7" Type="http://schemas.openxmlformats.org/officeDocument/2006/relationships/image" Target="../media/image62.jpeg"/><Relationship Id="rId2" Type="http://schemas.openxmlformats.org/officeDocument/2006/relationships/video" Target="file:///C:\Users\Administrator\Desktop\&#31532;&#19968;&#21608;&#20307;&#32946;&#35838;\&#32701;&#29983;&#32467;&#24358;&#30340;&#21807;&#32654;&#35299;&#35828;.mp4" TargetMode="External"/><Relationship Id="rId1" Type="http://schemas.openxmlformats.org/officeDocument/2006/relationships/video" Target="file:///C:\Users\Administrator\Desktop\&#31532;&#19968;&#21608;&#20307;&#32946;&#35838;\&#32701;&#29983;&#32467;&#24358;&#27604;&#36187;&#31934;&#24425;&#35270;&#39057;.mp4" TargetMode="External"/><Relationship Id="rId6" Type="http://schemas.openxmlformats.org/officeDocument/2006/relationships/image" Target="../media/image61.jpe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dministrator\Desktop\&#31532;&#19968;&#21608;&#20307;&#32946;&#35838;\&#22885;&#36816;&#33457;&#26679;&#28369;&#20912;&#31070;&#20185;&#32452;&#21512;&#65292;&#38539;&#25991;&#38745;&#38889;&#32874;&#19968;&#25112;&#23553;&#31070;&#65292;&#20307;&#22363;&#20154;&#29289;1.mp4" TargetMode="External"/><Relationship Id="rId7" Type="http://schemas.openxmlformats.org/officeDocument/2006/relationships/image" Target="../media/image66.jpeg"/><Relationship Id="rId2" Type="http://schemas.openxmlformats.org/officeDocument/2006/relationships/video" Target="file:///C:\Users\Administrator\Desktop\&#31532;&#19968;&#21608;&#20307;&#32946;&#35838;\2018&#24180;&#24179;&#26124;&#22885;&#36816;&#20250;&#33457;&#26679;&#28369;&#20912;&#21452;&#20154;&#33258;&#30001;&#28369;-&#38539;&#25991;&#38745;_&#38889;&#32874;-&#12298;&#22270;&#20848;&#26421;&#12299;&#65288;&#37325;&#21046;&#29256;&#65289;_&#21716;&#21737;&#21716;&#21737;_bilibili.mp4" TargetMode="External"/><Relationship Id="rId1" Type="http://schemas.openxmlformats.org/officeDocument/2006/relationships/video" Target="file:///C:\Users\Administrator\Desktop\&#31532;&#19968;&#21608;&#20307;&#32946;&#35838;\&#38539;&#25991;&#38745;_&#38889;&#32874;&#20197;1&#25932;3&#24378;&#21183;&#22842;&#20896;&#65292;&#25343;&#19979;&#20013;&#22269;&#31532;9&#37329;&#65292;&#36229;&#36234;&#32654;&#22269;&#65281;,&#20307;&#32946;,&#36718;&#28369;,&#22909;&#30475;&#35270;&#39057;.mp4" TargetMode="External"/><Relationship Id="rId6" Type="http://schemas.openxmlformats.org/officeDocument/2006/relationships/image" Target="../media/image65.jpe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    进  冬   奥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694928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体育学院公体教研室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 descr="潍坊学院会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360040" cy="36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潍坊学院</a:t>
            </a:r>
            <a:endParaRPr lang="zh-CN" altLang="en-US" b="1" dirty="0"/>
          </a:p>
        </p:txBody>
      </p:sp>
      <p:sp>
        <p:nvSpPr>
          <p:cNvPr id="1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pic>
        <p:nvPicPr>
          <p:cNvPr id="17" name="图片 16" descr="冬奥会徽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4664"/>
            <a:ext cx="2407198" cy="198405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39552" y="72008"/>
            <a:ext cx="1619672" cy="548680"/>
          </a:xfrm>
          <a:prstGeom prst="rect">
            <a:avLst/>
          </a:prstGeom>
          <a:noFill/>
          <a:ln>
            <a:solidFill>
              <a:srgbClr val="FF00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8C2D-2A1E-4CB1-8A68-778217DE8699}" type="slidenum">
              <a:rPr lang="zh-CN" altLang="en-US"/>
              <a:pPr/>
              <a:t>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41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1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12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13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14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15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7416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17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18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419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20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7421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7422" name="Picture 14" descr="C:\Users\user\Desktop\2020冬奥会\冰球.jpg冰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760" y="1338263"/>
            <a:ext cx="515302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冰球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057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D2A-0676-47F1-8DAD-91AC9E6A41A0}" type="slidenum">
              <a:rPr lang="zh-CN" altLang="en-US"/>
              <a:pPr/>
              <a:t>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8434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35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36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37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8438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39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8440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41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42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443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44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8445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8446" name="Picture 14" descr="C:\Users\user\Desktop\2020冬奥会\速度滑冰.jpg速度滑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719" y="1430338"/>
            <a:ext cx="4664869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速度滑冰</a:t>
            </a:r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2247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7A5E-01C1-4AB7-8E96-3DAEFF0EB7C9}" type="slidenum">
              <a:rPr lang="zh-CN" altLang="en-US"/>
              <a:pPr/>
              <a:t>12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59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0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1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62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3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9464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5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6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467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8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9469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9470" name="Picture 14" descr="C:\Users\user\Desktop\2020冬奥会\短道速滑.jpg短道速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922" y="1430338"/>
            <a:ext cx="4862513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短道速滑</a:t>
            </a:r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2085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9C5-B12B-4ECA-B275-493F136B9AC9}" type="slidenum">
              <a:rPr lang="zh-CN" altLang="en-US"/>
              <a:pPr/>
              <a:t>13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048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8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84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85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6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87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0488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89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90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491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92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0493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0494" name="Picture 14" descr="C:\Users\user\Desktop\2020冬奥会\单板滑雪.jpg单板滑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760" y="1465263"/>
            <a:ext cx="51530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95536" y="3212976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dirty="0">
                <a:ea typeface="微软雅黑" pitchFamily="34" charset="-122"/>
              </a:rPr>
              <a:t>单板滑雪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162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C103-3113-44C4-81DE-E682B2DC2982}" type="slidenum">
              <a:rPr lang="zh-CN" altLang="en-US"/>
              <a:pPr/>
              <a:t>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150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0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08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09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10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11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1512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13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14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515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16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1517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1518" name="Picture 14" descr="C:\Users\user\Desktop\2020冬奥会\跳台滑雪.jpg跳台滑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66" y="1444626"/>
            <a:ext cx="520422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跳台滑雪</a:t>
            </a:r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1758702" cy="15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56D7-71D0-4AC4-BAE7-37A8E0631F92}" type="slidenum">
              <a:rPr lang="zh-CN" altLang="en-US"/>
              <a:pPr/>
              <a:t>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253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3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32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33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34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35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2536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37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38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539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40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541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2542" name="Picture 14" descr="C:\Users\user\Desktop\2020冬奥会\高山滑雪.jpg高山滑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117" y="928688"/>
            <a:ext cx="346829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高山滑雪</a:t>
            </a:r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2085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D49F-41E4-41E4-867D-35E73454C854}" type="slidenum">
              <a:rPr lang="zh-CN" altLang="en-US"/>
              <a:pPr/>
              <a:t>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3554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55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56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57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8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59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3560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61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62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563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64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565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3566" name="Picture 14" descr="C:\Users\user\Desktop\2020冬奥会\自由式滑雪.jpg自由式滑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694" y="1109663"/>
            <a:ext cx="28527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自由式滑雪</a:t>
            </a:r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2085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21D3-DA56-4F19-B26F-2AF43417067D}" type="slidenum">
              <a:rPr lang="zh-CN" altLang="en-US"/>
              <a:pPr/>
              <a:t>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578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79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0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1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82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3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4584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5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6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587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8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9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4590" name="Picture 14" descr="C:\Users\user\Desktop\2020冬奥会\越野滑雪.jpg越野滑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369" y="1444626"/>
            <a:ext cx="5154216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越野滑雪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E74-4CFE-4D09-A865-91C59665C0F9}" type="slidenum">
              <a:rPr lang="zh-CN" altLang="en-US"/>
              <a:pPr/>
              <a:t>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560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0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04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05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6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07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5608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09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10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611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12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613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5614" name="Picture 14" descr="C:\Users\user\Desktop\2020冬奥会\无舵雪橇.jpg无舵雪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594" y="928688"/>
            <a:ext cx="267533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无舵雪橇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B58-6150-4371-AA40-168234F7DEE4}" type="slidenum">
              <a:rPr lang="zh-CN" altLang="en-US"/>
              <a:pPr/>
              <a:t>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662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8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9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30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1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6632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3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4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5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6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7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6638" name="Picture 14" descr="C:\Users\user\Desktop\2020冬奥会\有舵雪橇.jpg有舵雪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260" y="1444626"/>
            <a:ext cx="461843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有舵雪橇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711-7325-411E-9505-902DC7CAAEEE}" type="slidenum">
              <a:rPr lang="zh-CN" altLang="en-US"/>
              <a:pPr/>
              <a:t>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195" name="直角三角形 14"/>
          <p:cNvSpPr>
            <a:spLocks noChangeArrowheads="1"/>
          </p:cNvSpPr>
          <p:nvPr/>
        </p:nvSpPr>
        <p:spPr bwMode="auto">
          <a:xfrm rot="5400000">
            <a:off x="303461" y="280715"/>
            <a:ext cx="736600" cy="552450"/>
          </a:xfrm>
          <a:prstGeom prst="rtTriangl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95536" y="188640"/>
            <a:ext cx="1872208" cy="727075"/>
            <a:chOff x="395536" y="188640"/>
            <a:chExt cx="1872208" cy="727075"/>
          </a:xfrm>
        </p:grpSpPr>
        <p:sp>
          <p:nvSpPr>
            <p:cNvPr id="8196" name="直接连接符 16"/>
            <p:cNvSpPr>
              <a:spLocks noChangeShapeType="1"/>
            </p:cNvSpPr>
            <p:nvPr/>
          </p:nvSpPr>
          <p:spPr bwMode="auto">
            <a:xfrm>
              <a:off x="395536" y="908720"/>
              <a:ext cx="1847850" cy="0"/>
            </a:xfrm>
            <a:prstGeom prst="line">
              <a:avLst/>
            </a:prstGeom>
            <a:noFill/>
            <a:ln w="38100" cap="flat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18"/>
            <p:cNvSpPr>
              <a:spLocks noChangeShapeType="1"/>
            </p:cNvSpPr>
            <p:nvPr/>
          </p:nvSpPr>
          <p:spPr bwMode="auto">
            <a:xfrm>
              <a:off x="827584" y="188640"/>
              <a:ext cx="1407319" cy="0"/>
            </a:xfrm>
            <a:prstGeom prst="line">
              <a:avLst/>
            </a:prstGeom>
            <a:noFill/>
            <a:ln w="38100" cap="flat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20"/>
            <p:cNvSpPr>
              <a:spLocks noChangeShapeType="1"/>
            </p:cNvSpPr>
            <p:nvPr/>
          </p:nvSpPr>
          <p:spPr bwMode="auto">
            <a:xfrm>
              <a:off x="2267744" y="188640"/>
              <a:ext cx="0" cy="727075"/>
            </a:xfrm>
            <a:prstGeom prst="line">
              <a:avLst/>
            </a:prstGeom>
            <a:noFill/>
            <a:ln w="38100" cap="flat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27"/>
          <p:cNvSpPr>
            <a:spLocks noChangeArrowheads="1"/>
          </p:cNvSpPr>
          <p:nvPr/>
        </p:nvSpPr>
        <p:spPr bwMode="auto">
          <a:xfrm>
            <a:off x="899592" y="260648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华文琥珀" pitchFamily="2" charset="-122"/>
                <a:ea typeface="华文琥珀" pitchFamily="2" charset="-122"/>
                <a:sym typeface="微软雅黑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2012156" y="1303338"/>
            <a:ext cx="5341144" cy="1085850"/>
            <a:chOff x="0" y="0"/>
            <a:chExt cx="7121525" cy="1085850"/>
          </a:xfrm>
        </p:grpSpPr>
        <p:sp>
          <p:nvSpPr>
            <p:cNvPr id="8202" name="矩形 28"/>
            <p:cNvSpPr>
              <a:spLocks noChangeArrowheads="1"/>
            </p:cNvSpPr>
            <p:nvPr/>
          </p:nvSpPr>
          <p:spPr bwMode="auto">
            <a:xfrm>
              <a:off x="0" y="0"/>
              <a:ext cx="7121525" cy="10858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03" name="文本框 56"/>
            <p:cNvSpPr>
              <a:spLocks noChangeArrowheads="1"/>
            </p:cNvSpPr>
            <p:nvPr/>
          </p:nvSpPr>
          <p:spPr bwMode="auto">
            <a:xfrm>
              <a:off x="1482725" y="221561"/>
              <a:ext cx="4622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C0C0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 </a:t>
              </a:r>
              <a:r>
                <a:rPr lang="zh-CN" altLang="en-US" sz="3200" dirty="0" smtClean="0">
                  <a:solidFill>
                    <a:srgbClr val="0C0C0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了解冬奥</a:t>
              </a:r>
              <a:endParaRPr lang="zh-CN" altLang="en-US" sz="32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组合 45"/>
          <p:cNvGrpSpPr>
            <a:grpSpLocks/>
          </p:cNvGrpSpPr>
          <p:nvPr/>
        </p:nvGrpSpPr>
        <p:grpSpPr bwMode="auto">
          <a:xfrm>
            <a:off x="2012157" y="1303338"/>
            <a:ext cx="764381" cy="1090612"/>
            <a:chOff x="0" y="0"/>
            <a:chExt cx="1019111" cy="1090612"/>
          </a:xfrm>
        </p:grpSpPr>
        <p:sp>
          <p:nvSpPr>
            <p:cNvPr id="8205" name="矩形 32"/>
            <p:cNvSpPr>
              <a:spLocks noChangeArrowheads="1"/>
            </p:cNvSpPr>
            <p:nvPr/>
          </p:nvSpPr>
          <p:spPr bwMode="auto">
            <a:xfrm>
              <a:off x="0" y="0"/>
              <a:ext cx="1019111" cy="10906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06" name="文本框 44"/>
            <p:cNvSpPr>
              <a:spLocks noChangeArrowheads="1"/>
            </p:cNvSpPr>
            <p:nvPr/>
          </p:nvSpPr>
          <p:spPr bwMode="auto">
            <a:xfrm>
              <a:off x="52387" y="160586"/>
              <a:ext cx="9143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2012156" y="2724150"/>
            <a:ext cx="5341144" cy="2369745"/>
            <a:chOff x="0" y="0"/>
            <a:chExt cx="7121525" cy="2369745"/>
          </a:xfrm>
        </p:grpSpPr>
        <p:sp>
          <p:nvSpPr>
            <p:cNvPr id="8208" name="矩形 36"/>
            <p:cNvSpPr>
              <a:spLocks noChangeArrowheads="1"/>
            </p:cNvSpPr>
            <p:nvPr/>
          </p:nvSpPr>
          <p:spPr bwMode="auto">
            <a:xfrm>
              <a:off x="0" y="0"/>
              <a:ext cx="7121525" cy="10858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09" name="文本框 57"/>
            <p:cNvSpPr>
              <a:spLocks noChangeArrowheads="1"/>
            </p:cNvSpPr>
            <p:nvPr/>
          </p:nvSpPr>
          <p:spPr bwMode="auto">
            <a:xfrm>
              <a:off x="1588923" y="1784970"/>
              <a:ext cx="46355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0C0C0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知识竞答</a:t>
              </a:r>
              <a:endParaRPr lang="zh-CN" altLang="en-US" sz="32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组合 6"/>
          <p:cNvGrpSpPr>
            <a:grpSpLocks/>
          </p:cNvGrpSpPr>
          <p:nvPr/>
        </p:nvGrpSpPr>
        <p:grpSpPr bwMode="auto">
          <a:xfrm>
            <a:off x="2012156" y="3068960"/>
            <a:ext cx="5341144" cy="2160265"/>
            <a:chOff x="0" y="-1074415"/>
            <a:chExt cx="7121525" cy="2160265"/>
          </a:xfrm>
        </p:grpSpPr>
        <p:sp>
          <p:nvSpPr>
            <p:cNvPr id="8211" name="矩形 39"/>
            <p:cNvSpPr>
              <a:spLocks noChangeArrowheads="1"/>
            </p:cNvSpPr>
            <p:nvPr/>
          </p:nvSpPr>
          <p:spPr bwMode="auto">
            <a:xfrm>
              <a:off x="0" y="0"/>
              <a:ext cx="7121525" cy="10858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12" name="文本框 58"/>
            <p:cNvSpPr>
              <a:spLocks noChangeArrowheads="1"/>
            </p:cNvSpPr>
            <p:nvPr/>
          </p:nvSpPr>
          <p:spPr bwMode="auto">
            <a:xfrm>
              <a:off x="1492912" y="-1074415"/>
              <a:ext cx="54726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0C0C0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冬奥精彩欣赏</a:t>
              </a:r>
              <a:endParaRPr lang="zh-CN" altLang="en-US" sz="28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1999060" y="5548313"/>
            <a:ext cx="5341144" cy="1085850"/>
            <a:chOff x="0" y="0"/>
            <a:chExt cx="7121525" cy="1085850"/>
          </a:xfrm>
        </p:grpSpPr>
        <p:sp>
          <p:nvSpPr>
            <p:cNvPr id="8214" name="矩形 42"/>
            <p:cNvSpPr>
              <a:spLocks noChangeArrowheads="1"/>
            </p:cNvSpPr>
            <p:nvPr/>
          </p:nvSpPr>
          <p:spPr bwMode="auto">
            <a:xfrm>
              <a:off x="0" y="0"/>
              <a:ext cx="7121525" cy="10858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15" name="文本框 59"/>
            <p:cNvSpPr>
              <a:spLocks noChangeArrowheads="1"/>
            </p:cNvSpPr>
            <p:nvPr/>
          </p:nvSpPr>
          <p:spPr bwMode="auto">
            <a:xfrm>
              <a:off x="1673225" y="221561"/>
              <a:ext cx="45339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C0C0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作业</a:t>
              </a:r>
              <a:endParaRPr lang="zh-CN" altLang="en-US" sz="36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" name="组合 60"/>
          <p:cNvGrpSpPr>
            <a:grpSpLocks/>
          </p:cNvGrpSpPr>
          <p:nvPr/>
        </p:nvGrpSpPr>
        <p:grpSpPr bwMode="auto">
          <a:xfrm>
            <a:off x="2012157" y="2724151"/>
            <a:ext cx="764381" cy="1089025"/>
            <a:chOff x="0" y="0"/>
            <a:chExt cx="1019111" cy="1090612"/>
          </a:xfrm>
        </p:grpSpPr>
        <p:sp>
          <p:nvSpPr>
            <p:cNvPr id="8217" name="矩形 47"/>
            <p:cNvSpPr>
              <a:spLocks noChangeArrowheads="1"/>
            </p:cNvSpPr>
            <p:nvPr/>
          </p:nvSpPr>
          <p:spPr bwMode="auto">
            <a:xfrm>
              <a:off x="0" y="0"/>
              <a:ext cx="1019111" cy="10906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18" name="文本框 48"/>
            <p:cNvSpPr>
              <a:spLocks noChangeArrowheads="1"/>
            </p:cNvSpPr>
            <p:nvPr/>
          </p:nvSpPr>
          <p:spPr bwMode="auto">
            <a:xfrm>
              <a:off x="52387" y="162387"/>
              <a:ext cx="914336" cy="58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组合 61"/>
          <p:cNvGrpSpPr>
            <a:grpSpLocks/>
          </p:cNvGrpSpPr>
          <p:nvPr/>
        </p:nvGrpSpPr>
        <p:grpSpPr bwMode="auto">
          <a:xfrm>
            <a:off x="2051450" y="4149080"/>
            <a:ext cx="764651" cy="1089025"/>
            <a:chOff x="52387" y="8892"/>
            <a:chExt cx="1019471" cy="1090612"/>
          </a:xfrm>
        </p:grpSpPr>
        <p:sp>
          <p:nvSpPr>
            <p:cNvPr id="8220" name="矩形 50"/>
            <p:cNvSpPr>
              <a:spLocks noChangeArrowheads="1"/>
            </p:cNvSpPr>
            <p:nvPr/>
          </p:nvSpPr>
          <p:spPr bwMode="auto">
            <a:xfrm>
              <a:off x="52747" y="8892"/>
              <a:ext cx="1019111" cy="10906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21" name="文本框 51"/>
            <p:cNvSpPr>
              <a:spLocks noChangeArrowheads="1"/>
            </p:cNvSpPr>
            <p:nvPr/>
          </p:nvSpPr>
          <p:spPr bwMode="auto">
            <a:xfrm>
              <a:off x="52387" y="162387"/>
              <a:ext cx="914336" cy="58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组合 62"/>
          <p:cNvGrpSpPr>
            <a:grpSpLocks/>
          </p:cNvGrpSpPr>
          <p:nvPr/>
        </p:nvGrpSpPr>
        <p:grpSpPr bwMode="auto">
          <a:xfrm>
            <a:off x="2012157" y="5559426"/>
            <a:ext cx="764381" cy="1090613"/>
            <a:chOff x="0" y="0"/>
            <a:chExt cx="1019111" cy="1090612"/>
          </a:xfrm>
        </p:grpSpPr>
        <p:sp>
          <p:nvSpPr>
            <p:cNvPr id="8223" name="矩形 53"/>
            <p:cNvSpPr>
              <a:spLocks noChangeArrowheads="1"/>
            </p:cNvSpPr>
            <p:nvPr/>
          </p:nvSpPr>
          <p:spPr bwMode="auto">
            <a:xfrm>
              <a:off x="0" y="0"/>
              <a:ext cx="1019111" cy="10906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8224" name="文本框 54"/>
            <p:cNvSpPr>
              <a:spLocks noChangeArrowheads="1"/>
            </p:cNvSpPr>
            <p:nvPr/>
          </p:nvSpPr>
          <p:spPr bwMode="auto">
            <a:xfrm>
              <a:off x="52387" y="160586"/>
              <a:ext cx="9143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79912" y="44371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奥运知识竞答</a:t>
            </a:r>
            <a:endParaRPr lang="zh-CN" altLang="en-US" sz="3200" b="1" dirty="0"/>
          </a:p>
        </p:txBody>
      </p:sp>
      <p:sp>
        <p:nvSpPr>
          <p:cNvPr id="36" name="五角星 35"/>
          <p:cNvSpPr/>
          <p:nvPr/>
        </p:nvSpPr>
        <p:spPr>
          <a:xfrm>
            <a:off x="3707904" y="5949280"/>
            <a:ext cx="432048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21D3-DA56-4F19-B26F-2AF43417067D}" type="slidenum">
              <a:rPr lang="zh-CN" altLang="en-US"/>
              <a:pPr/>
              <a:t>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578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79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0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1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82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3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4584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5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6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587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8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4589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4590" name="Picture 14" descr="C:\Users\user\Desktop\2020冬奥会\越野滑雪.jpg越野滑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369" y="1444626"/>
            <a:ext cx="5154216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5536" y="2924944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dirty="0">
                <a:ea typeface="微软雅黑" pitchFamily="34" charset="-122"/>
              </a:rPr>
              <a:t>越野滑雪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1812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B58-6150-4371-AA40-168234F7DEE4}" type="slidenum">
              <a:rPr lang="zh-CN" altLang="en-US"/>
              <a:pPr/>
              <a:t>21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662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8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9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30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1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6632" name="MH_Text_2"/>
          <p:cNvSpPr>
            <a:spLocks noChangeArrowheads="1"/>
          </p:cNvSpPr>
          <p:nvPr/>
        </p:nvSpPr>
        <p:spPr bwMode="auto">
          <a:xfrm flipH="1">
            <a:off x="1088231" y="4437112"/>
            <a:ext cx="1739504" cy="15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3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4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5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6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7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26638" name="Picture 14" descr="C:\Users\user\Desktop\2020冬奥会\有舵雪橇.jpg有舵雪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260" y="1444626"/>
            <a:ext cx="461843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有舵雪橇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138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B58-6150-4371-AA40-168234F7DEE4}" type="slidenum">
              <a:rPr lang="zh-CN" altLang="en-US"/>
              <a:pPr/>
              <a:t>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662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8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29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30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1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6632" name="MH_Text_2"/>
          <p:cNvSpPr>
            <a:spLocks noChangeArrowheads="1"/>
          </p:cNvSpPr>
          <p:nvPr/>
        </p:nvSpPr>
        <p:spPr bwMode="auto">
          <a:xfrm flipH="1">
            <a:off x="1088231" y="4437112"/>
            <a:ext cx="1739504" cy="15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3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4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5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6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637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/>
              <a:t>雪车</a:t>
            </a:r>
            <a:endParaRPr lang="zh-CN" altLang="en-US" sz="3200" b="1" dirty="0"/>
          </a:p>
        </p:txBody>
      </p:sp>
      <p:pic>
        <p:nvPicPr>
          <p:cNvPr id="18" name="图片 17" descr="钢架雪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916832"/>
            <a:ext cx="4157722" cy="382664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1666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3816-EEBD-47FF-8986-7AEA7074122C}" type="slidenum">
              <a:rPr lang="zh-CN" altLang="en-US"/>
              <a:pPr/>
              <a:t>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765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5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52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53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7654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55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27656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57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58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659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60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7661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pic>
        <p:nvPicPr>
          <p:cNvPr id="27662" name="Picture 14" descr="C:\Users\user\Desktop\2020冬奥会\现代冬季两项.jpg现代冬季两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5" y="1444626"/>
            <a:ext cx="459700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95536" y="2852936"/>
            <a:ext cx="2520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dirty="0">
                <a:ea typeface="微软雅黑" pitchFamily="34" charset="-122"/>
              </a:rPr>
              <a:t>现代冬季两项</a:t>
            </a:r>
            <a:endParaRPr lang="zh-CN" altLang="en-US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1419694" cy="11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181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016224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/>
              <a:t>北京冬奥介绍</a:t>
            </a:r>
            <a:endParaRPr lang="zh-CN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1635076" cy="228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1152128" cy="22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1546617" cy="26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1589162" cy="14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050728" cy="4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3203848" y="908720"/>
            <a:ext cx="457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口号：一起向未来</a:t>
            </a:r>
            <a:endParaRPr lang="zh-CN" altLang="en-US" sz="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733256"/>
            <a:ext cx="3116758" cy="3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2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0800000">
            <a:off x="8172400" y="332656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5" name="矩形 28"/>
          <p:cNvSpPr>
            <a:spLocks noChangeArrowheads="1"/>
          </p:cNvSpPr>
          <p:nvPr/>
        </p:nvSpPr>
        <p:spPr bwMode="auto">
          <a:xfrm>
            <a:off x="8676456" y="188640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26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340768"/>
            <a:ext cx="3018855" cy="21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480815"/>
            <a:ext cx="3018855" cy="21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070054" cy="530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016224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/>
              <a:t>北京冬奥介绍</a:t>
            </a:r>
            <a:endParaRPr lang="zh-CN" altLang="en-US" sz="2000" b="1" dirty="0"/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172400" y="332656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676456" y="188640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0" y="6669360"/>
            <a:ext cx="9144000" cy="18864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0" y="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-92075" y="920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6024" y="216024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56207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100" b="1" dirty="0" smtClean="0"/>
              <a:t>习近平谈冬奥会：将点燃冰雪运动火炬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39952" y="692696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据新华社“新国际”微博报道，谈到北京张家口申办</a:t>
            </a:r>
            <a:r>
              <a:rPr lang="en-US" altLang="zh-CN" sz="1400" dirty="0"/>
              <a:t>2022</a:t>
            </a:r>
            <a:r>
              <a:rPr lang="zh-CN" altLang="en-US" sz="1400" dirty="0"/>
              <a:t>年冬奥会时，习近平说，冰雪运动在中国还不普及，“冰雪运动不出山海关啊！如果能在关内推广，将能带动起两三亿人。奥林匹克运动就是要推动群众性体育运动，增强人民体质。举办一届冬奥会，将起到点燃冰雪运动火炬的作用”</a:t>
            </a:r>
          </a:p>
        </p:txBody>
      </p:sp>
      <p:pic>
        <p:nvPicPr>
          <p:cNvPr id="5122" name="Picture 2" descr="http://paper.people.com.cn/rmrb/res/1/20131120/138488191751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17032"/>
            <a:ext cx="2009800" cy="1597791"/>
          </a:xfrm>
          <a:prstGeom prst="rect">
            <a:avLst/>
          </a:prstGeom>
          <a:noFill/>
        </p:spPr>
      </p:pic>
      <p:pic>
        <p:nvPicPr>
          <p:cNvPr id="5124" name="Picture 4" descr="http://world.people.com.cn/NMediaFile/2022/0209/MAIN202202090906000388774023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73016"/>
            <a:ext cx="1440160" cy="216024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39552" y="5805264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2</a:t>
            </a:r>
            <a:r>
              <a:rPr lang="zh-CN" altLang="en-US" sz="1200" dirty="0"/>
              <a:t>月</a:t>
            </a:r>
            <a:r>
              <a:rPr lang="en-US" altLang="zh-CN" sz="1200" dirty="0"/>
              <a:t>4</a:t>
            </a:r>
            <a:r>
              <a:rPr lang="zh-CN" altLang="en-US" sz="1200" dirty="0"/>
              <a:t>日晚，北京第二十四届冬季奥林匹克运动会开幕式在国家体育场隆重举行。国家主席习近平出席开幕式并宣布本届冬奥会开幕</a:t>
            </a:r>
            <a:r>
              <a:rPr lang="zh-CN" altLang="en-US" sz="16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292494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习近平向国际奥委会第</a:t>
            </a:r>
            <a:r>
              <a:rPr lang="en-US" altLang="zh-CN" b="1" dirty="0"/>
              <a:t>139</a:t>
            </a:r>
            <a:r>
              <a:rPr lang="zh-CN" altLang="en-US" b="1" dirty="0"/>
              <a:t>次全会开幕式发表视频</a:t>
            </a:r>
            <a:r>
              <a:rPr lang="zh-CN" altLang="en-US" b="1" dirty="0" smtClean="0"/>
              <a:t>致辞（请点击播放）</a:t>
            </a:r>
            <a:endParaRPr lang="zh-CN" altLang="en-US" b="1" dirty="0"/>
          </a:p>
        </p:txBody>
      </p:sp>
      <p:pic>
        <p:nvPicPr>
          <p:cNvPr id="11" name="习近平向国际奥委会第139次全会开幕式发表视频致辞 _光明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7584" y="620688"/>
            <a:ext cx="3048000" cy="228600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7388778" y="429868"/>
            <a:ext cx="10801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北京冬奥介绍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8748464" y="404664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0" y="6669360"/>
            <a:ext cx="9144000" cy="18864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537321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1200" dirty="0" smtClean="0">
                <a:solidFill>
                  <a:prstClr val="black"/>
                </a:solidFill>
              </a:rPr>
              <a:t>习近平会见国际奥委会主席巴赫并接受奥林匹克金质勋章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5445224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双奥之城，跨越</a:t>
            </a:r>
            <a:r>
              <a:rPr lang="en-US" altLang="zh-CN" sz="1200" dirty="0" smtClean="0"/>
              <a:t>14</a:t>
            </a:r>
            <a:r>
              <a:rPr lang="zh-CN" altLang="en-US" sz="1200" dirty="0" smtClean="0"/>
              <a:t>年的约定（点击播放）</a:t>
            </a:r>
            <a:endParaRPr lang="zh-CN" altLang="en-US" sz="1200" dirty="0"/>
          </a:p>
        </p:txBody>
      </p:sp>
      <p:pic>
        <p:nvPicPr>
          <p:cNvPr id="18" name="双奥之城，14年的约定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372200" y="3501008"/>
            <a:ext cx="2471936" cy="1853952"/>
          </a:xfrm>
          <a:prstGeom prst="rect">
            <a:avLst/>
          </a:prstGeom>
        </p:spPr>
      </p:pic>
      <p:pic>
        <p:nvPicPr>
          <p:cNvPr id="20" name="图片 19" descr="问号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5877272"/>
            <a:ext cx="692696" cy="692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2160" y="616530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习主席讲话对我们的启示？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388778" y="429868"/>
            <a:ext cx="10801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北京冬奥欣赏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831411" y="293353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开幕式的精彩瞬间</a:t>
            </a:r>
            <a:endParaRPr lang="zh-CN" altLang="en-US" b="1" dirty="0"/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37890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中国文化融合</a:t>
            </a:r>
            <a:endParaRPr lang="en-US" altLang="zh-CN" dirty="0" smtClean="0"/>
          </a:p>
          <a:p>
            <a:r>
              <a:rPr lang="zh-CN" altLang="en-US" dirty="0" smtClean="0"/>
              <a:t>特别的</a:t>
            </a:r>
            <a:r>
              <a:rPr lang="en-US" altLang="zh-CN" dirty="0" smtClean="0"/>
              <a:t>24</a:t>
            </a:r>
            <a:r>
              <a:rPr lang="zh-CN" altLang="en-US" dirty="0" smtClean="0"/>
              <a:t>节气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团结的雪花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特殊的点火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五环破冰而出</a:t>
            </a:r>
            <a:endParaRPr lang="zh-CN" altLang="en-US" dirty="0"/>
          </a:p>
        </p:txBody>
      </p:sp>
      <p:sp>
        <p:nvSpPr>
          <p:cNvPr id="26626" name="AutoShape 2" descr="https://p0.ssl.img.360kuai.com/t012ccb1cba7221d8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283703" cy="17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24236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2260104" cy="191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开幕式精彩瞬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987824" y="3861048"/>
            <a:ext cx="3048000" cy="228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59832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单击欣赏 开幕式精彩瞬间 剪辑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388778" y="429868"/>
            <a:ext cx="10801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北京冬奥欣赏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831411" y="293353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比赛中的精彩瞬间</a:t>
            </a:r>
            <a:endParaRPr lang="zh-CN" altLang="en-US" b="1" dirty="0"/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26626" name="AutoShape 2" descr="https://p0.ssl.img.360kuai.com/t012ccb1cba7221d8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1520" y="1700808"/>
            <a:ext cx="3196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1.</a:t>
            </a:r>
            <a:r>
              <a:rPr lang="zh-CN" altLang="en-US" sz="1400" b="1" dirty="0" smtClean="0"/>
              <a:t>冬奥赛场冰面投影展示“中国精彩”</a:t>
            </a:r>
            <a:endParaRPr lang="zh-CN" altLang="en-US" sz="1400" dirty="0"/>
          </a:p>
        </p:txBody>
      </p:sp>
      <p:pic>
        <p:nvPicPr>
          <p:cNvPr id="16386" name="Picture 2" descr="http://www.news.cn/2022-02/17/1211576791_1645112106209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151563" cy="791742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611560" y="2996952"/>
            <a:ext cx="19800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国家速滑馆“冰丝带”冰面投影</a:t>
            </a:r>
            <a:endParaRPr lang="zh-CN" altLang="en-US" sz="1000" dirty="0"/>
          </a:p>
        </p:txBody>
      </p:sp>
      <p:pic>
        <p:nvPicPr>
          <p:cNvPr id="16388" name="Picture 4" descr="http://www.news.cn/2022-02/17/1211576791_16451121167001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893790" cy="107030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539552" y="4365104"/>
            <a:ext cx="2492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国家游泳中心“冰立方”冰面投影</a:t>
            </a:r>
            <a:endParaRPr lang="zh-CN" altLang="en-US" sz="1200" dirty="0"/>
          </a:p>
        </p:txBody>
      </p:sp>
      <p:pic>
        <p:nvPicPr>
          <p:cNvPr id="16390" name="Picture 6" descr="http://www.news.cn/2022-02/17/1211576791_16451121299041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51520" y="4725144"/>
            <a:ext cx="2039219" cy="1154162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251520" y="5949280"/>
            <a:ext cx="1595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五棵松体育中心冰面投影</a:t>
            </a:r>
            <a:endParaRPr lang="zh-CN" altLang="en-US" sz="1000" dirty="0"/>
          </a:p>
        </p:txBody>
      </p:sp>
      <p:pic>
        <p:nvPicPr>
          <p:cNvPr id="16394" name="Picture 10" descr="http://www.news.cn/2022-02/17/1211576791_16451121519481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941168"/>
            <a:ext cx="1872208" cy="846094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2555776" y="594928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首都体育馆冰面投影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运动场上的精彩</a:t>
            </a:r>
            <a:endParaRPr lang="zh-CN" altLang="en-US" dirty="0"/>
          </a:p>
        </p:txBody>
      </p:sp>
      <p:pic>
        <p:nvPicPr>
          <p:cNvPr id="16396" name="Picture 12" descr="https://nimg.ws.126.net/?url=http%3A%2F%2Fdingyue.ws.126.net%2F2022%2F0212%2F825209ccj00r761wf000mc000b4007yg.jpg&amp;thumbnail=650x2147483647&amp;quality=80&amp;type=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132856"/>
            <a:ext cx="1392949" cy="9959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4067944" y="314096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短道速滑项目女子</a:t>
            </a:r>
            <a:r>
              <a:rPr lang="en-US" altLang="zh-CN" sz="1000" dirty="0" smtClean="0"/>
              <a:t>1000</a:t>
            </a:r>
            <a:r>
              <a:rPr lang="zh-CN" altLang="en-US" sz="1000" dirty="0" smtClean="0"/>
              <a:t>米预赛中国</a:t>
            </a:r>
            <a:endParaRPr lang="en-US" altLang="zh-CN" sz="1000" dirty="0" smtClean="0"/>
          </a:p>
          <a:p>
            <a:r>
              <a:rPr lang="zh-CN" altLang="en-US" sz="1000" dirty="0" smtClean="0"/>
              <a:t>选手张楚桐</a:t>
            </a:r>
            <a:r>
              <a:rPr lang="en-US" altLang="zh-CN" sz="1000" dirty="0" smtClean="0"/>
              <a:t>(</a:t>
            </a:r>
            <a:r>
              <a:rPr lang="zh-CN" altLang="en-US" sz="1000" dirty="0" smtClean="0"/>
              <a:t>左一</a:t>
            </a:r>
            <a:r>
              <a:rPr lang="en-US" altLang="zh-CN" sz="1000" dirty="0" smtClean="0"/>
              <a:t>)</a:t>
            </a:r>
            <a:r>
              <a:rPr lang="zh-CN" altLang="en-US" sz="1000" dirty="0" smtClean="0"/>
              <a:t>在比赛</a:t>
            </a:r>
            <a:endParaRPr lang="zh-CN" altLang="en-US" sz="1000" dirty="0"/>
          </a:p>
        </p:txBody>
      </p:sp>
      <p:pic>
        <p:nvPicPr>
          <p:cNvPr id="16398" name="Picture 14" descr="https://nimg.ws.126.net/?url=http%3A%2F%2Fdingyue.ws.126.net%2F2022%2F0212%2F829299e2j00r75s390013c000b40060g.jpg&amp;thumbnail=650x2147483647&amp;quality=80&amp;type=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132856"/>
            <a:ext cx="1772440" cy="957118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6228184" y="3140968"/>
            <a:ext cx="2088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女子钢架雪车项目比赛赵丹在比赛</a:t>
            </a:r>
            <a:endParaRPr lang="zh-CN" altLang="en-US" sz="1000" dirty="0"/>
          </a:p>
        </p:txBody>
      </p:sp>
      <p:pic>
        <p:nvPicPr>
          <p:cNvPr id="16400" name="Picture 16" descr="https://nimg.ws.126.net/?url=http%3A%2F%2Fdingyue.ws.126.net%2F2022%2F0212%2Fb32f87a5j00r75s3b000tc000b4007gg.jpg&amp;thumbnail=650x2147483647&amp;quality=80&amp;type=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645024"/>
            <a:ext cx="1553033" cy="1040532"/>
          </a:xfrm>
          <a:prstGeom prst="rect">
            <a:avLst/>
          </a:prstGeom>
          <a:noFill/>
        </p:spPr>
      </p:pic>
      <p:sp>
        <p:nvSpPr>
          <p:cNvPr id="28" name="矩形 27"/>
          <p:cNvSpPr/>
          <p:nvPr/>
        </p:nvSpPr>
        <p:spPr>
          <a:xfrm>
            <a:off x="4499992" y="4797152"/>
            <a:ext cx="20617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单板滑雪男子</a:t>
            </a:r>
            <a:r>
              <a:rPr lang="en-US" altLang="zh-CN" sz="1000" dirty="0" smtClean="0"/>
              <a:t>U</a:t>
            </a:r>
            <a:r>
              <a:rPr lang="zh-CN" altLang="en-US" sz="1000" dirty="0" smtClean="0"/>
              <a:t>型场地技巧资格赛</a:t>
            </a:r>
            <a:endParaRPr lang="zh-CN" altLang="en-US" sz="1000" dirty="0"/>
          </a:p>
        </p:txBody>
      </p:sp>
      <p:pic>
        <p:nvPicPr>
          <p:cNvPr id="16402" name="Picture 18" descr="https://nimg.ws.126.net/?url=http%3A%2F%2Fdingyue.ws.126.net%2F2022%2F0212%2F0893a1e1j00r75s3d000zc000b4007mg.jpg&amp;thumbnail=650x2147483647&amp;quality=80&amp;type=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573016"/>
            <a:ext cx="1366575" cy="936104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6695728" y="465313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女子冰壶循环赛在国家游泳中心“冰立方”进行</a:t>
            </a:r>
            <a:endParaRPr lang="zh-CN" altLang="en-US" sz="1000" dirty="0"/>
          </a:p>
        </p:txBody>
      </p:sp>
      <p:pic>
        <p:nvPicPr>
          <p:cNvPr id="16404" name="Picture 20" descr="https://nimg.ws.126.net/?url=http%3A%2F%2Fdingyue.ws.126.net%2F2022%2F0212%2F9f267458j00r75s3c001dc000b40097g.jpg&amp;thumbnail=650x2147483647&amp;quality=80&amp;type=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5229200"/>
            <a:ext cx="1199438" cy="992535"/>
          </a:xfrm>
          <a:prstGeom prst="rect">
            <a:avLst/>
          </a:prstGeom>
          <a:noFill/>
        </p:spPr>
      </p:pic>
      <p:sp>
        <p:nvSpPr>
          <p:cNvPr id="32" name="矩形 31"/>
          <p:cNvSpPr/>
          <p:nvPr/>
        </p:nvSpPr>
        <p:spPr>
          <a:xfrm>
            <a:off x="4788024" y="6237312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冬季两项女子</a:t>
            </a:r>
            <a:r>
              <a:rPr lang="en-US" altLang="zh-CN" sz="1000" dirty="0" smtClean="0"/>
              <a:t>15</a:t>
            </a:r>
            <a:r>
              <a:rPr lang="zh-CN" altLang="en-US" sz="1000" dirty="0" smtClean="0"/>
              <a:t>公里个人赛在国家冬季两项中心进行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388778" y="429868"/>
            <a:ext cx="10801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冬奥欣赏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831411" y="293353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比赛中的精彩视频</a:t>
            </a:r>
            <a:endParaRPr lang="zh-CN" altLang="en-US" dirty="0"/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26626" name="AutoShape 2" descr="https://p0.ssl.img.360kuai.com/t012ccb1cba7221d8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76" y="2708920"/>
            <a:ext cx="432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中国最亮的星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谷爱凌</a:t>
            </a:r>
            <a:endParaRPr lang="zh-CN" altLang="en-US" dirty="0"/>
          </a:p>
        </p:txBody>
      </p:sp>
      <p:pic>
        <p:nvPicPr>
          <p:cNvPr id="14" name="谷爱凌坡面障碍技巧比赛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2060848"/>
            <a:ext cx="3048000" cy="2286000"/>
          </a:xfrm>
          <a:prstGeom prst="rect">
            <a:avLst/>
          </a:prstGeom>
        </p:spPr>
      </p:pic>
      <p:pic>
        <p:nvPicPr>
          <p:cNvPr id="15" name="揭秘谷爱凌1620致胜理念！把比赛当训练 一场比赛学一个新动作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580112" y="2060848"/>
            <a:ext cx="30480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172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坡面障碍比赛视频</a:t>
            </a:r>
            <a:r>
              <a:rPr lang="en-US" altLang="zh-CN" dirty="0" smtClean="0"/>
              <a:t>(</a:t>
            </a:r>
            <a:r>
              <a:rPr lang="zh-CN" altLang="en-US" dirty="0" smtClean="0"/>
              <a:t>点击播放）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45811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谷爱凌完美</a:t>
            </a:r>
            <a:r>
              <a:rPr lang="en-US" altLang="zh-CN" dirty="0" smtClean="0"/>
              <a:t>1620</a:t>
            </a:r>
            <a:r>
              <a:rPr lang="zh-CN" altLang="en-US" dirty="0" smtClean="0"/>
              <a:t>动作欣赏</a:t>
            </a:r>
            <a:endParaRPr lang="en-US" altLang="zh-CN" dirty="0" smtClean="0"/>
          </a:p>
          <a:p>
            <a:r>
              <a:rPr lang="zh-CN" altLang="en-US" dirty="0" smtClean="0"/>
              <a:t>（点击播放）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23528" y="5805264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18</a:t>
            </a:r>
            <a:r>
              <a:rPr lang="zh-CN" altLang="en-US" b="1" dirty="0" smtClean="0"/>
              <a:t>岁成体坛最美女神</a:t>
            </a:r>
            <a:endParaRPr lang="zh-CN" altLang="en-US" b="1" dirty="0"/>
          </a:p>
        </p:txBody>
      </p:sp>
      <p:pic>
        <p:nvPicPr>
          <p:cNvPr id="19" name="图片 18" descr="谷爱凌2.web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5157192"/>
            <a:ext cx="1774307" cy="12732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4048" y="5085184"/>
            <a:ext cx="39604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借助网络搜索扩展：</a:t>
            </a:r>
            <a:r>
              <a:rPr lang="zh-CN" altLang="en-US" sz="1200" dirty="0" smtClean="0"/>
              <a:t>从谷爱凌全面发展，谈体育对我们的启示，坚持，乐观，兴趣，全面发展</a:t>
            </a:r>
            <a:endParaRPr lang="en-US" altLang="zh-CN" sz="1200" dirty="0" smtClean="0"/>
          </a:p>
          <a:p>
            <a:r>
              <a:rPr lang="zh-CN" altLang="en-US" sz="1400" dirty="0" smtClean="0"/>
              <a:t>链接：</a:t>
            </a:r>
            <a:r>
              <a:rPr lang="en-US" altLang="zh-CN" sz="1400" dirty="0" smtClean="0"/>
              <a:t> https://tv.360kan.com/player?id=dd7d77f959787a8be5f0d8032c20e7f2&amp;q=%E8%B0%B7%E7%88%B1%E5%87%8C&amp;src=player-like&amp;srcg=tab_www</a:t>
            </a:r>
            <a:endParaRPr lang="zh-CN" altLang="en-US" sz="1400" dirty="0"/>
          </a:p>
        </p:txBody>
      </p:sp>
      <p:sp>
        <p:nvSpPr>
          <p:cNvPr id="21" name="爆炸形 1 20"/>
          <p:cNvSpPr/>
          <p:nvPr/>
        </p:nvSpPr>
        <p:spPr>
          <a:xfrm>
            <a:off x="4788024" y="5157192"/>
            <a:ext cx="216024" cy="288032"/>
          </a:xfrm>
          <a:prstGeom prst="irregularSeal1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问号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5013176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E69-C592-47D7-B3A6-2C57B1D95748}" type="slidenum">
              <a:rPr lang="zh-CN" altLang="en-US"/>
              <a:pPr/>
              <a:t>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4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4" name="MH_Other_1"/>
          <p:cNvSpPr>
            <a:spLocks/>
          </p:cNvSpPr>
          <p:nvPr/>
        </p:nvSpPr>
        <p:spPr bwMode="auto">
          <a:xfrm>
            <a:off x="5079206" y="2620963"/>
            <a:ext cx="734616" cy="252412"/>
          </a:xfrm>
          <a:custGeom>
            <a:avLst/>
            <a:gdLst>
              <a:gd name="T0" fmla="*/ 0 w 1190172"/>
              <a:gd name="T1" fmla="*/ 217715 h 217715"/>
              <a:gd name="T2" fmla="*/ 159657 w 1190172"/>
              <a:gd name="T3" fmla="*/ 0 h 217715"/>
              <a:gd name="T4" fmla="*/ 1190172 w 1190172"/>
              <a:gd name="T5" fmla="*/ 0 h 217715"/>
              <a:gd name="T6" fmla="*/ 0 60000 65536"/>
              <a:gd name="T7" fmla="*/ 0 60000 65536"/>
              <a:gd name="T8" fmla="*/ 0 60000 65536"/>
              <a:gd name="T9" fmla="*/ 0 w 1190172"/>
              <a:gd name="T10" fmla="*/ 0 h 217715"/>
              <a:gd name="T11" fmla="*/ 1190172 w 1190172"/>
              <a:gd name="T12" fmla="*/ 217715 h 217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 w="12700" cap="flat" cmpd="sng">
            <a:solidFill>
              <a:srgbClr val="C0C0C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5" name="MH_Other_2"/>
          <p:cNvSpPr>
            <a:spLocks/>
          </p:cNvSpPr>
          <p:nvPr/>
        </p:nvSpPr>
        <p:spPr bwMode="auto">
          <a:xfrm flipH="1">
            <a:off x="2950369" y="2620963"/>
            <a:ext cx="733425" cy="252412"/>
          </a:xfrm>
          <a:custGeom>
            <a:avLst/>
            <a:gdLst>
              <a:gd name="T0" fmla="*/ 0 w 1190172"/>
              <a:gd name="T1" fmla="*/ 217715 h 217715"/>
              <a:gd name="T2" fmla="*/ 159657 w 1190172"/>
              <a:gd name="T3" fmla="*/ 0 h 217715"/>
              <a:gd name="T4" fmla="*/ 1190172 w 1190172"/>
              <a:gd name="T5" fmla="*/ 0 h 217715"/>
              <a:gd name="T6" fmla="*/ 0 60000 65536"/>
              <a:gd name="T7" fmla="*/ 0 60000 65536"/>
              <a:gd name="T8" fmla="*/ 0 60000 65536"/>
              <a:gd name="T9" fmla="*/ 0 w 1190172"/>
              <a:gd name="T10" fmla="*/ 0 h 217715"/>
              <a:gd name="T11" fmla="*/ 1190172 w 1190172"/>
              <a:gd name="T12" fmla="*/ 217715 h 217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 w="12700" cap="flat" cmpd="sng">
            <a:solidFill>
              <a:srgbClr val="C0C0C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6" name="MH_Other_3"/>
          <p:cNvSpPr>
            <a:spLocks/>
          </p:cNvSpPr>
          <p:nvPr/>
        </p:nvSpPr>
        <p:spPr bwMode="auto">
          <a:xfrm flipV="1">
            <a:off x="5079206" y="4333876"/>
            <a:ext cx="734616" cy="252413"/>
          </a:xfrm>
          <a:custGeom>
            <a:avLst/>
            <a:gdLst>
              <a:gd name="T0" fmla="*/ 0 w 1190172"/>
              <a:gd name="T1" fmla="*/ 217715 h 217715"/>
              <a:gd name="T2" fmla="*/ 159657 w 1190172"/>
              <a:gd name="T3" fmla="*/ 0 h 217715"/>
              <a:gd name="T4" fmla="*/ 1190172 w 1190172"/>
              <a:gd name="T5" fmla="*/ 0 h 217715"/>
              <a:gd name="T6" fmla="*/ 0 60000 65536"/>
              <a:gd name="T7" fmla="*/ 0 60000 65536"/>
              <a:gd name="T8" fmla="*/ 0 60000 65536"/>
              <a:gd name="T9" fmla="*/ 0 w 1190172"/>
              <a:gd name="T10" fmla="*/ 0 h 217715"/>
              <a:gd name="T11" fmla="*/ 1190172 w 1190172"/>
              <a:gd name="T12" fmla="*/ 217715 h 217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 w="12700" cap="flat" cmpd="sng">
            <a:solidFill>
              <a:srgbClr val="C0C0C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7" name="MH_Other_4"/>
          <p:cNvSpPr>
            <a:spLocks/>
          </p:cNvSpPr>
          <p:nvPr/>
        </p:nvSpPr>
        <p:spPr bwMode="auto">
          <a:xfrm flipH="1" flipV="1">
            <a:off x="2950369" y="4333876"/>
            <a:ext cx="733425" cy="252413"/>
          </a:xfrm>
          <a:custGeom>
            <a:avLst/>
            <a:gdLst>
              <a:gd name="T0" fmla="*/ 0 w 1190172"/>
              <a:gd name="T1" fmla="*/ 217715 h 217715"/>
              <a:gd name="T2" fmla="*/ 159657 w 1190172"/>
              <a:gd name="T3" fmla="*/ 0 h 217715"/>
              <a:gd name="T4" fmla="*/ 1190172 w 1190172"/>
              <a:gd name="T5" fmla="*/ 0 h 217715"/>
              <a:gd name="T6" fmla="*/ 0 60000 65536"/>
              <a:gd name="T7" fmla="*/ 0 60000 65536"/>
              <a:gd name="T8" fmla="*/ 0 60000 65536"/>
              <a:gd name="T9" fmla="*/ 0 w 1190172"/>
              <a:gd name="T10" fmla="*/ 0 h 217715"/>
              <a:gd name="T11" fmla="*/ 1190172 w 1190172"/>
              <a:gd name="T12" fmla="*/ 217715 h 217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 w="12700" cap="flat" cmpd="sng">
            <a:solidFill>
              <a:srgbClr val="C0C0C0"/>
            </a:solidFill>
            <a:miter lim="800000"/>
            <a:headEnd/>
            <a:tailEnd type="oval" w="med" len="med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8" name="MH_Other_5"/>
          <p:cNvSpPr>
            <a:spLocks noChangeArrowheads="1"/>
          </p:cNvSpPr>
          <p:nvPr/>
        </p:nvSpPr>
        <p:spPr bwMode="auto">
          <a:xfrm>
            <a:off x="3458766" y="2425700"/>
            <a:ext cx="757238" cy="1009650"/>
          </a:xfrm>
          <a:custGeom>
            <a:avLst/>
            <a:gdLst>
              <a:gd name="T0" fmla="*/ 1090749 w 1090749"/>
              <a:gd name="T1" fmla="*/ 0 h 1090749"/>
              <a:gd name="T2" fmla="*/ 1090749 w 1090749"/>
              <a:gd name="T3" fmla="*/ 520353 h 1090749"/>
              <a:gd name="T4" fmla="*/ 1054097 w 1090749"/>
              <a:gd name="T5" fmla="*/ 529777 h 1090749"/>
              <a:gd name="T6" fmla="*/ 529777 w 1090749"/>
              <a:gd name="T7" fmla="*/ 1054097 h 1090749"/>
              <a:gd name="T8" fmla="*/ 520353 w 1090749"/>
              <a:gd name="T9" fmla="*/ 1090749 h 1090749"/>
              <a:gd name="T10" fmla="*/ 0 w 1090749"/>
              <a:gd name="T11" fmla="*/ 1090749 h 1090749"/>
              <a:gd name="T12" fmla="*/ 9646 w 1090749"/>
              <a:gd name="T13" fmla="*/ 1027542 h 1090749"/>
              <a:gd name="T14" fmla="*/ 1027542 w 1090749"/>
              <a:gd name="T15" fmla="*/ 9646 h 1090749"/>
              <a:gd name="T16" fmla="*/ 1090749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1090749" y="0"/>
                </a:moveTo>
                <a:lnTo>
                  <a:pt x="1090749" y="520353"/>
                </a:lnTo>
                <a:lnTo>
                  <a:pt x="1054097" y="529777"/>
                </a:lnTo>
                <a:cubicBezTo>
                  <a:pt x="804459" y="607423"/>
                  <a:pt x="607423" y="804459"/>
                  <a:pt x="529777" y="1054097"/>
                </a:cubicBezTo>
                <a:lnTo>
                  <a:pt x="520353" y="1090749"/>
                </a:lnTo>
                <a:lnTo>
                  <a:pt x="0" y="1090749"/>
                </a:lnTo>
                <a:lnTo>
                  <a:pt x="9646" y="1027542"/>
                </a:lnTo>
                <a:cubicBezTo>
                  <a:pt x="114196" y="516617"/>
                  <a:pt x="516617" y="114196"/>
                  <a:pt x="1027542" y="9646"/>
                </a:cubicBezTo>
                <a:lnTo>
                  <a:pt x="1090749" y="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49" name="MH_Other_6"/>
          <p:cNvSpPr>
            <a:spLocks noChangeArrowheads="1"/>
          </p:cNvSpPr>
          <p:nvPr/>
        </p:nvSpPr>
        <p:spPr bwMode="auto">
          <a:xfrm>
            <a:off x="4519613" y="2425700"/>
            <a:ext cx="756047" cy="1009650"/>
          </a:xfrm>
          <a:custGeom>
            <a:avLst/>
            <a:gdLst>
              <a:gd name="T0" fmla="*/ 0 w 1090749"/>
              <a:gd name="T1" fmla="*/ 0 h 1090749"/>
              <a:gd name="T2" fmla="*/ 63206 w 1090749"/>
              <a:gd name="T3" fmla="*/ 9646 h 1090749"/>
              <a:gd name="T4" fmla="*/ 1081102 w 1090749"/>
              <a:gd name="T5" fmla="*/ 1027542 h 1090749"/>
              <a:gd name="T6" fmla="*/ 1090749 w 1090749"/>
              <a:gd name="T7" fmla="*/ 1090749 h 1090749"/>
              <a:gd name="T8" fmla="*/ 570395 w 1090749"/>
              <a:gd name="T9" fmla="*/ 1090749 h 1090749"/>
              <a:gd name="T10" fmla="*/ 560971 w 1090749"/>
              <a:gd name="T11" fmla="*/ 1054097 h 1090749"/>
              <a:gd name="T12" fmla="*/ 36651 w 1090749"/>
              <a:gd name="T13" fmla="*/ 529777 h 1090749"/>
              <a:gd name="T14" fmla="*/ 0 w 1090749"/>
              <a:gd name="T15" fmla="*/ 520353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63206" y="9646"/>
                </a:lnTo>
                <a:cubicBezTo>
                  <a:pt x="574131" y="114196"/>
                  <a:pt x="976552" y="516617"/>
                  <a:pt x="1081102" y="1027542"/>
                </a:cubicBezTo>
                <a:lnTo>
                  <a:pt x="1090749" y="1090749"/>
                </a:lnTo>
                <a:lnTo>
                  <a:pt x="570395" y="1090749"/>
                </a:lnTo>
                <a:lnTo>
                  <a:pt x="560971" y="1054097"/>
                </a:lnTo>
                <a:cubicBezTo>
                  <a:pt x="483326" y="804459"/>
                  <a:pt x="286290" y="607423"/>
                  <a:pt x="36651" y="529777"/>
                </a:cubicBezTo>
                <a:lnTo>
                  <a:pt x="0" y="5203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50" name="MH_Other_7"/>
          <p:cNvSpPr>
            <a:spLocks noChangeArrowheads="1"/>
          </p:cNvSpPr>
          <p:nvPr/>
        </p:nvSpPr>
        <p:spPr bwMode="auto">
          <a:xfrm>
            <a:off x="3483769" y="3805238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51" name="MH_Other_8"/>
          <p:cNvSpPr>
            <a:spLocks noChangeArrowheads="1"/>
          </p:cNvSpPr>
          <p:nvPr/>
        </p:nvSpPr>
        <p:spPr bwMode="auto">
          <a:xfrm>
            <a:off x="4519613" y="3805238"/>
            <a:ext cx="756047" cy="1009650"/>
          </a:xfrm>
          <a:custGeom>
            <a:avLst/>
            <a:gdLst>
              <a:gd name="T0" fmla="*/ 570395 w 1090748"/>
              <a:gd name="T1" fmla="*/ 0 h 1090748"/>
              <a:gd name="T2" fmla="*/ 1090748 w 1090748"/>
              <a:gd name="T3" fmla="*/ 0 h 1090748"/>
              <a:gd name="T4" fmla="*/ 1081102 w 1090748"/>
              <a:gd name="T5" fmla="*/ 63206 h 1090748"/>
              <a:gd name="T6" fmla="*/ 63206 w 1090748"/>
              <a:gd name="T7" fmla="*/ 1081102 h 1090748"/>
              <a:gd name="T8" fmla="*/ 0 w 1090748"/>
              <a:gd name="T9" fmla="*/ 1090748 h 1090748"/>
              <a:gd name="T10" fmla="*/ 0 w 1090748"/>
              <a:gd name="T11" fmla="*/ 570395 h 1090748"/>
              <a:gd name="T12" fmla="*/ 36651 w 1090748"/>
              <a:gd name="T13" fmla="*/ 560971 h 1090748"/>
              <a:gd name="T14" fmla="*/ 560971 w 1090748"/>
              <a:gd name="T15" fmla="*/ 36651 h 1090748"/>
              <a:gd name="T16" fmla="*/ 570395 w 1090748"/>
              <a:gd name="T17" fmla="*/ 0 h 10907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8"/>
              <a:gd name="T28" fmla="*/ 0 h 1090748"/>
              <a:gd name="T29" fmla="*/ 1090748 w 1090748"/>
              <a:gd name="T30" fmla="*/ 1090748 h 10907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8" h="1090748">
                <a:moveTo>
                  <a:pt x="570395" y="0"/>
                </a:moveTo>
                <a:lnTo>
                  <a:pt x="1090748" y="0"/>
                </a:lnTo>
                <a:lnTo>
                  <a:pt x="1081102" y="63206"/>
                </a:lnTo>
                <a:cubicBezTo>
                  <a:pt x="976552" y="574131"/>
                  <a:pt x="574131" y="976552"/>
                  <a:pt x="63206" y="1081102"/>
                </a:cubicBezTo>
                <a:lnTo>
                  <a:pt x="0" y="1090748"/>
                </a:lnTo>
                <a:lnTo>
                  <a:pt x="0" y="570395"/>
                </a:lnTo>
                <a:lnTo>
                  <a:pt x="36651" y="560971"/>
                </a:lnTo>
                <a:cubicBezTo>
                  <a:pt x="286290" y="483326"/>
                  <a:pt x="483326" y="286290"/>
                  <a:pt x="560971" y="36651"/>
                </a:cubicBezTo>
                <a:lnTo>
                  <a:pt x="570395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52" name="MH_SubTitle_4"/>
          <p:cNvSpPr>
            <a:spLocks noChangeArrowheads="1"/>
          </p:cNvSpPr>
          <p:nvPr/>
        </p:nvSpPr>
        <p:spPr bwMode="auto">
          <a:xfrm>
            <a:off x="5936457" y="2063750"/>
            <a:ext cx="2526506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举办过冬奥会的国家</a:t>
            </a:r>
          </a:p>
        </p:txBody>
      </p:sp>
      <p:sp>
        <p:nvSpPr>
          <p:cNvPr id="10253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5936456" y="4056064"/>
            <a:ext cx="1739504" cy="1963737"/>
            <a:chOff x="0" y="0"/>
            <a:chExt cx="2319419" cy="1962869"/>
          </a:xfrm>
        </p:grpSpPr>
        <p:sp>
          <p:nvSpPr>
            <p:cNvPr id="10255" name="MH_Text_3"/>
            <p:cNvSpPr>
              <a:spLocks noChangeArrowheads="1"/>
            </p:cNvSpPr>
            <p:nvPr/>
          </p:nvSpPr>
          <p:spPr bwMode="auto">
            <a:xfrm>
              <a:off x="0" y="797646"/>
              <a:ext cx="2319419" cy="116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zh-CN" sz="1600">
                  <a:solidFill>
                    <a:srgbClr val="262626"/>
                  </a:solidFill>
                  <a:latin typeface="等线" charset="-122"/>
                  <a:ea typeface="等线" charset="-122"/>
                  <a:sym typeface="等线" charset="-122"/>
                </a:rPr>
                <a:t> </a:t>
              </a:r>
            </a:p>
            <a:p>
              <a:endParaRPr lang="zh-CN" altLang="zh-CN"/>
            </a:p>
          </p:txBody>
        </p:sp>
        <p:sp>
          <p:nvSpPr>
            <p:cNvPr id="10256" name="MH_SubTitle_3"/>
            <p:cNvSpPr>
              <a:spLocks noChangeArrowheads="1"/>
            </p:cNvSpPr>
            <p:nvPr/>
          </p:nvSpPr>
          <p:spPr bwMode="auto">
            <a:xfrm>
              <a:off x="0" y="0"/>
              <a:ext cx="2319419" cy="74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北京冬奥</a:t>
              </a:r>
              <a:endParaRPr lang="zh-CN" altLang="en-US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组合 32"/>
          <p:cNvGrpSpPr>
            <a:grpSpLocks/>
          </p:cNvGrpSpPr>
          <p:nvPr/>
        </p:nvGrpSpPr>
        <p:grpSpPr bwMode="auto">
          <a:xfrm>
            <a:off x="1088231" y="2063750"/>
            <a:ext cx="1739504" cy="3956050"/>
            <a:chOff x="0" y="0"/>
            <a:chExt cx="2319419" cy="3955143"/>
          </a:xfrm>
        </p:grpSpPr>
        <p:grpSp>
          <p:nvGrpSpPr>
            <p:cNvPr id="4" name="组合 1"/>
            <p:cNvGrpSpPr>
              <a:grpSpLocks/>
            </p:cNvGrpSpPr>
            <p:nvPr/>
          </p:nvGrpSpPr>
          <p:grpSpPr bwMode="auto">
            <a:xfrm>
              <a:off x="0" y="0"/>
              <a:ext cx="2319419" cy="1962869"/>
              <a:chOff x="0" y="0"/>
              <a:chExt cx="2319419" cy="1962869"/>
            </a:xfrm>
          </p:grpSpPr>
          <p:sp>
            <p:nvSpPr>
              <p:cNvPr id="10259" name="MH_SubTitle_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319419" cy="744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/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2800" b="1"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冬奥会介绍</a:t>
                </a:r>
              </a:p>
            </p:txBody>
          </p:sp>
          <p:sp>
            <p:nvSpPr>
              <p:cNvPr id="10260" name="MH_Text_1"/>
              <p:cNvSpPr>
                <a:spLocks noChangeArrowheads="1"/>
              </p:cNvSpPr>
              <p:nvPr/>
            </p:nvSpPr>
            <p:spPr bwMode="auto">
              <a:xfrm flipH="1">
                <a:off x="0" y="799484"/>
                <a:ext cx="2319419" cy="1163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endParaRPr lang="zh-CN" altLang="en-US" sz="1600">
                  <a:solidFill>
                    <a:srgbClr val="262626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0" y="1992274"/>
              <a:ext cx="2319419" cy="1962869"/>
              <a:chOff x="0" y="0"/>
              <a:chExt cx="2319419" cy="1962869"/>
            </a:xfrm>
          </p:grpSpPr>
          <p:sp>
            <p:nvSpPr>
              <p:cNvPr id="10262" name="MH_SubTitle_2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319419" cy="744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/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2800" b="1">
                    <a:ea typeface="微软雅黑" pitchFamily="34" charset="-122"/>
                  </a:rPr>
                  <a:t>冬奥会项目</a:t>
                </a:r>
              </a:p>
            </p:txBody>
          </p:sp>
          <p:sp>
            <p:nvSpPr>
              <p:cNvPr id="10263" name="MH_Text_2"/>
              <p:cNvSpPr>
                <a:spLocks noChangeArrowheads="1"/>
              </p:cNvSpPr>
              <p:nvPr/>
            </p:nvSpPr>
            <p:spPr bwMode="auto">
              <a:xfrm flipH="1">
                <a:off x="0" y="797646"/>
                <a:ext cx="2319419" cy="1165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endParaRPr lang="zh-CN" altLang="en-US" sz="1600">
                  <a:solidFill>
                    <a:srgbClr val="262626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  <p:sp>
        <p:nvSpPr>
          <p:cNvPr id="10264" name="矩形 28"/>
          <p:cNvSpPr>
            <a:spLocks noChangeArrowheads="1"/>
          </p:cNvSpPr>
          <p:nvPr/>
        </p:nvSpPr>
        <p:spPr bwMode="auto">
          <a:xfrm>
            <a:off x="535781" y="1339850"/>
            <a:ext cx="315516" cy="4206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65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266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67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268" name="文本框 8"/>
          <p:cNvSpPr>
            <a:spLocks noChangeArrowheads="1"/>
          </p:cNvSpPr>
          <p:nvPr/>
        </p:nvSpPr>
        <p:spPr bwMode="auto">
          <a:xfrm>
            <a:off x="-296466" y="419100"/>
            <a:ext cx="5431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</a:t>
            </a:r>
            <a:r>
              <a:rPr lang="zh-CN" altLang="en-US" sz="1600" b="1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与''2020北京奥运会''同在</a:t>
            </a:r>
            <a:endParaRPr lang="zh-CN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388778" y="429868"/>
            <a:ext cx="10801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冬奥欣赏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831411" y="293353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比赛中的精彩视频</a:t>
            </a:r>
            <a:endParaRPr lang="zh-CN" altLang="en-US" dirty="0"/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26626" name="AutoShape 2" descr="https://p0.ssl.img.360kuai.com/t012ccb1cba7221d8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3568" y="1772816"/>
            <a:ext cx="504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羽生结弦</a:t>
            </a:r>
            <a:endParaRPr lang="zh-CN" altLang="en-US" dirty="0"/>
          </a:p>
        </p:txBody>
      </p:sp>
      <p:pic>
        <p:nvPicPr>
          <p:cNvPr id="14" name="羽生结弦比赛精彩视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35696" y="1772816"/>
            <a:ext cx="3048000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9712" y="41490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羽生结弦花滑完美视频（单击播放）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42210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精彩剪辑解说</a:t>
            </a:r>
            <a:endParaRPr lang="en-US" altLang="zh-CN" dirty="0" smtClean="0"/>
          </a:p>
          <a:p>
            <a:r>
              <a:rPr lang="zh-CN" altLang="en-US" dirty="0" smtClean="0"/>
              <a:t>（单击播放）</a:t>
            </a:r>
            <a:endParaRPr lang="zh-CN" altLang="en-US" dirty="0"/>
          </a:p>
        </p:txBody>
      </p:sp>
      <p:pic>
        <p:nvPicPr>
          <p:cNvPr id="17" name="羽生结弦的唯美解说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292080" y="1844824"/>
            <a:ext cx="3048000" cy="2286000"/>
          </a:xfrm>
          <a:prstGeom prst="rect">
            <a:avLst/>
          </a:prstGeom>
        </p:spPr>
      </p:pic>
      <p:pic>
        <p:nvPicPr>
          <p:cNvPr id="19" name="图片 18" descr="羽生结弦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941168"/>
            <a:ext cx="1979712" cy="1319808"/>
          </a:xfrm>
          <a:prstGeom prst="rect">
            <a:avLst/>
          </a:prstGeom>
        </p:spPr>
      </p:pic>
      <p:pic>
        <p:nvPicPr>
          <p:cNvPr id="20" name="图片 19" descr="羽生结弦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284984"/>
            <a:ext cx="855703" cy="1461380"/>
          </a:xfrm>
          <a:prstGeom prst="rect">
            <a:avLst/>
          </a:prstGeom>
        </p:spPr>
      </p:pic>
      <p:pic>
        <p:nvPicPr>
          <p:cNvPr id="21" name="图片 20" descr="问号2.web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941168"/>
            <a:ext cx="1328936" cy="136548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60032" y="5013176"/>
            <a:ext cx="421140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借助网络扩充，谈观后感：</a:t>
            </a:r>
            <a:r>
              <a:rPr lang="zh-CN" altLang="en-US" sz="1400" dirty="0" smtClean="0"/>
              <a:t>从羽生结弦身上</a:t>
            </a:r>
            <a:endParaRPr lang="en-US" altLang="zh-CN" sz="1400" dirty="0" smtClean="0"/>
          </a:p>
          <a:p>
            <a:r>
              <a:rPr lang="zh-CN" altLang="en-US" sz="1400" dirty="0" smtClean="0"/>
              <a:t>我们学到什么？对花滑的挚爱，对梦想的</a:t>
            </a:r>
            <a:endParaRPr lang="en-US" altLang="zh-CN" sz="1400" dirty="0" smtClean="0"/>
          </a:p>
          <a:p>
            <a:r>
              <a:rPr lang="zh-CN" altLang="en-US" sz="1400" dirty="0" smtClean="0"/>
              <a:t>执着追求，永不言弃的精神。</a:t>
            </a:r>
            <a:endParaRPr lang="zh-CN" altLang="en-US" sz="1400" dirty="0"/>
          </a:p>
        </p:txBody>
      </p:sp>
      <p:pic>
        <p:nvPicPr>
          <p:cNvPr id="23" name="20224A挑战遗憾失败，依然受人尊重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7236296" y="5589240"/>
            <a:ext cx="1139958" cy="85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388778" y="429868"/>
            <a:ext cx="108012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冬奥欣赏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831411" y="293353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比赛欣赏</a:t>
            </a:r>
            <a:endParaRPr lang="zh-CN" altLang="en-US" dirty="0"/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26626" name="AutoShape 2" descr="https://p0.ssl.img.360kuai.com/t012ccb1cba7221d8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432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b="1" dirty="0" smtClean="0"/>
              <a:t>最好看的比赛</a:t>
            </a:r>
            <a:r>
              <a:rPr lang="en-US" altLang="zh-CN" b="1" dirty="0" smtClean="0"/>
              <a:t>---</a:t>
            </a:r>
          </a:p>
          <a:p>
            <a:r>
              <a:rPr lang="zh-CN" altLang="en-US" b="1" dirty="0" smtClean="0"/>
              <a:t>花样滑冰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37170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欣赏中国第九金双人花滑隋文静韩聪夺冠（点击）</a:t>
            </a:r>
            <a:endParaRPr lang="zh-CN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39330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欣赏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平昌冬奥会，两人组合比赛，并了解双人花滑规则（点击）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39330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体坛神仙组合的历程（点击）</a:t>
            </a:r>
            <a:endParaRPr lang="zh-CN" altLang="en-US" sz="1600" dirty="0"/>
          </a:p>
        </p:txBody>
      </p:sp>
      <p:pic>
        <p:nvPicPr>
          <p:cNvPr id="19" name="隋文静_韩聪以1敌3强势夺冠，拿下中国第9金，超越美国！,体育,轮滑,好看视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1916832"/>
            <a:ext cx="2351923" cy="1763942"/>
          </a:xfrm>
          <a:prstGeom prst="rect">
            <a:avLst/>
          </a:prstGeom>
        </p:spPr>
      </p:pic>
      <p:pic>
        <p:nvPicPr>
          <p:cNvPr id="21" name="2018年平昌奥运会花样滑冰双人自由滑-隋文静_韩聪-《图兰朵》（重制版）_哔哩哔哩_bilibili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03848" y="1772816"/>
            <a:ext cx="2688299" cy="2016224"/>
          </a:xfrm>
          <a:prstGeom prst="rect">
            <a:avLst/>
          </a:prstGeom>
        </p:spPr>
      </p:pic>
      <p:pic>
        <p:nvPicPr>
          <p:cNvPr id="22" name="图片 21" descr="双人滑冰隋文静韩聪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869160"/>
            <a:ext cx="2162469" cy="14444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707904" y="5517232"/>
            <a:ext cx="39132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观后感启示：</a:t>
            </a:r>
            <a:r>
              <a:rPr lang="zh-CN" altLang="en-US" sz="1400" dirty="0" smtClean="0"/>
              <a:t>欣赏技术与音乐的完美融合，</a:t>
            </a:r>
            <a:endParaRPr lang="en-US" altLang="zh-CN" sz="1400" dirty="0" smtClean="0"/>
          </a:p>
          <a:p>
            <a:r>
              <a:rPr lang="zh-CN" altLang="en-US" sz="1400" dirty="0" smtClean="0"/>
              <a:t>感悟奋斗人生，超越自我，</a:t>
            </a:r>
            <a:endParaRPr lang="en-US" altLang="zh-CN" sz="1400" dirty="0" smtClean="0"/>
          </a:p>
          <a:p>
            <a:r>
              <a:rPr lang="zh-CN" altLang="en-US" sz="1400" dirty="0" smtClean="0"/>
              <a:t>即使再痛，在赛场上也不流一滴泪</a:t>
            </a:r>
            <a:endParaRPr lang="zh-CN" altLang="en-US" sz="1400" dirty="0"/>
          </a:p>
        </p:txBody>
      </p:sp>
      <p:pic>
        <p:nvPicPr>
          <p:cNvPr id="25" name="图片 24" descr="问号2.web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5229200"/>
            <a:ext cx="1134111" cy="1165299"/>
          </a:xfrm>
          <a:prstGeom prst="rect">
            <a:avLst/>
          </a:prstGeom>
        </p:spPr>
      </p:pic>
      <p:pic>
        <p:nvPicPr>
          <p:cNvPr id="23" name="奥运花样滑冰神仙组合，隋文静韩聪一战封神，体坛人物1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5940152" y="1628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D712-77F4-422A-B559-010EB47D1092}" type="slidenum">
              <a:rPr lang="zh-CN" altLang="en-US"/>
              <a:pPr/>
              <a:t>32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656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656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6564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6565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第1题</a:t>
            </a:r>
            <a:r>
              <a:rPr lang="zh-CN" altLang="en-US" sz="2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.上一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届第</a:t>
            </a:r>
            <a:r>
              <a:rPr lang="en-US" altLang="zh-CN" sz="2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23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冬奥会</a:t>
            </a:r>
            <a:r>
              <a:rPr lang="zh-CN" altLang="en-US" sz="2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在哪个国家哪个城市举办？</a:t>
            </a:r>
          </a:p>
        </p:txBody>
      </p:sp>
      <p:sp>
        <p:nvSpPr>
          <p:cNvPr id="66566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6567" name="MH_Text_1"/>
          <p:cNvSpPr>
            <a:spLocks noChangeArrowheads="1"/>
          </p:cNvSpPr>
          <p:nvPr/>
        </p:nvSpPr>
        <p:spPr bwMode="auto">
          <a:xfrm>
            <a:off x="6084168" y="220486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595959"/>
                </a:solidFill>
                <a:sym typeface="宋体" pitchFamily="2" charset="-122"/>
              </a:rPr>
              <a:t>韩国 </a:t>
            </a:r>
            <a:r>
              <a:rPr lang="zh-CN" altLang="en-US" sz="2800" b="1" dirty="0" smtClean="0">
                <a:solidFill>
                  <a:srgbClr val="595959"/>
                </a:solidFill>
                <a:sym typeface="宋体" pitchFamily="2" charset="-122"/>
              </a:rPr>
              <a:t>平昌郡</a:t>
            </a:r>
            <a:endParaRPr lang="zh-CN" altLang="en-US" sz="2800" b="1" dirty="0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6568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B</a:t>
            </a:r>
          </a:p>
        </p:txBody>
      </p:sp>
      <p:sp>
        <p:nvSpPr>
          <p:cNvPr id="66570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6571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意大利 图灵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6572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66573" name="MH_Text_4"/>
          <p:cNvSpPr>
            <a:spLocks noChangeArrowheads="1"/>
          </p:cNvSpPr>
          <p:nvPr/>
        </p:nvSpPr>
        <p:spPr bwMode="auto">
          <a:xfrm>
            <a:off x="5991225" y="4214814"/>
            <a:ext cx="2685231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595959"/>
                </a:solidFill>
                <a:sym typeface="宋体" pitchFamily="2" charset="-122"/>
              </a:rPr>
              <a:t>加拿大 温哥华</a:t>
            </a:r>
            <a:endParaRPr lang="zh-CN" altLang="en-US" sz="2800" b="1" dirty="0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6574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66576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6577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6578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84019" y="2854325"/>
            <a:ext cx="355997" cy="298450"/>
            <a:chOff x="0" y="0"/>
            <a:chExt cx="1255" cy="784"/>
          </a:xfrm>
        </p:grpSpPr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2555776" y="2564904"/>
            <a:ext cx="2069797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595959"/>
                </a:solidFill>
                <a:sym typeface="宋体" pitchFamily="2" charset="-122"/>
              </a:rPr>
              <a:t>俄罗斯 索契</a:t>
            </a:r>
            <a:endParaRPr lang="zh-CN" altLang="en-US" sz="2800" b="1" dirty="0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bldLvl="0" autoUpdateAnimBg="0"/>
      <p:bldP spid="66571" grpId="0" bldLvl="0" autoUpdateAnimBg="0"/>
      <p:bldP spid="66573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9092-91B4-4876-A76C-3FCFB8142297}" type="slidenum">
              <a:rPr lang="zh-CN" altLang="en-US"/>
              <a:pPr/>
              <a:t>33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758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758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7588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7589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第2题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.下列哪项运动会不属于冬季奥运会项目？</a:t>
            </a:r>
            <a:endParaRPr lang="zh-CN" altLang="en-US"/>
          </a:p>
        </p:txBody>
      </p:sp>
      <p:sp>
        <p:nvSpPr>
          <p:cNvPr id="67590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7591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短道速滑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7592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7593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自由式滑雪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7594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7595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俯式冰橇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7596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67597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轮滑</a:t>
            </a:r>
          </a:p>
        </p:txBody>
      </p:sp>
      <p:sp>
        <p:nvSpPr>
          <p:cNvPr id="67598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67600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7601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7602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84019" y="2854325"/>
            <a:ext cx="355997" cy="298450"/>
            <a:chOff x="0" y="0"/>
            <a:chExt cx="1255" cy="784"/>
          </a:xfrm>
        </p:grpSpPr>
        <p:sp>
          <p:nvSpPr>
            <p:cNvPr id="67604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bldLvl="0" autoUpdateAnimBg="0"/>
      <p:bldP spid="67593" grpId="0" bldLvl="0" autoUpdateAnimBg="0"/>
      <p:bldP spid="67595" grpId="0" bldLvl="0" autoUpdateAnimBg="0"/>
      <p:bldP spid="67597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D350-BDAD-4DDC-A59E-92156FFDE822}" type="slidenum">
              <a:rPr lang="zh-CN" altLang="en-US"/>
              <a:pPr/>
              <a:t>34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861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861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8612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8613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第3题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.冬奥会举行第一届的时间是？</a:t>
            </a:r>
            <a:endParaRPr lang="zh-CN" altLang="en-US"/>
          </a:p>
        </p:txBody>
      </p:sp>
      <p:sp>
        <p:nvSpPr>
          <p:cNvPr id="68614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8615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1929年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8616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8617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1924年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8618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8619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1930年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8620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68621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2000年</a:t>
            </a:r>
            <a:endParaRPr lang="zh-CN" altLang="en-US"/>
          </a:p>
        </p:txBody>
      </p:sp>
      <p:sp>
        <p:nvSpPr>
          <p:cNvPr id="68622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68624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8625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8626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72113" y="2954338"/>
            <a:ext cx="354806" cy="298450"/>
            <a:chOff x="0" y="0"/>
            <a:chExt cx="1255" cy="784"/>
          </a:xfrm>
        </p:grpSpPr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ldLvl="0" autoUpdateAnimBg="0"/>
      <p:bldP spid="68617" grpId="0" bldLvl="0" autoUpdateAnimBg="0"/>
      <p:bldP spid="68619" grpId="0" bldLvl="0" autoUpdateAnimBg="0"/>
      <p:bldP spid="68621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949-ACEE-46E9-91AE-C65B51672BB4}" type="slidenum">
              <a:rPr lang="zh-CN" altLang="en-US"/>
              <a:pPr/>
              <a:t>35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9634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9635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9636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9637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第4题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.下面哪个国家和中国最后入围申奥名单？</a:t>
            </a:r>
            <a:endParaRPr lang="zh-CN" altLang="en-US"/>
          </a:p>
        </p:txBody>
      </p:sp>
      <p:sp>
        <p:nvSpPr>
          <p:cNvPr id="69638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9639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波兰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9640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9641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挪威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9642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9643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乌克兰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69644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69645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哈萨克斯坦</a:t>
            </a:r>
            <a:endParaRPr lang="zh-CN" altLang="en-US"/>
          </a:p>
        </p:txBody>
      </p:sp>
      <p:sp>
        <p:nvSpPr>
          <p:cNvPr id="69646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69648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9649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69650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60207" y="5027613"/>
            <a:ext cx="354806" cy="298450"/>
            <a:chOff x="0" y="0"/>
            <a:chExt cx="1255" cy="784"/>
          </a:xfrm>
        </p:grpSpPr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bldLvl="0" autoUpdateAnimBg="0"/>
      <p:bldP spid="69641" grpId="0" bldLvl="0" autoUpdateAnimBg="0"/>
      <p:bldP spid="69643" grpId="0" bldLvl="0" autoUpdateAnimBg="0"/>
      <p:bldP spid="69645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BDB0-38AD-47D2-8927-51BC5CC0C96B}" type="slidenum">
              <a:rPr lang="zh-CN" altLang="en-US"/>
              <a:pPr/>
              <a:t>36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0658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0659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0660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0661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第5题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.下面哪位是北京申冬奥会形象大使？</a:t>
            </a:r>
            <a:endParaRPr lang="zh-CN" altLang="en-US"/>
          </a:p>
        </p:txBody>
      </p:sp>
      <p:sp>
        <p:nvSpPr>
          <p:cNvPr id="70662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0663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李娜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0664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0665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姚明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0666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0667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朗朗</a:t>
            </a: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0668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70669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刘翔</a:t>
            </a:r>
            <a:endParaRPr lang="zh-CN" altLang="en-US"/>
          </a:p>
        </p:txBody>
      </p:sp>
      <p:sp>
        <p:nvSpPr>
          <p:cNvPr id="70670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70672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0673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0674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47110" y="2987675"/>
            <a:ext cx="355997" cy="298450"/>
            <a:chOff x="0" y="0"/>
            <a:chExt cx="1255" cy="784"/>
          </a:xfrm>
        </p:grpSpPr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bldLvl="0" autoUpdateAnimBg="0"/>
      <p:bldP spid="70665" grpId="0" bldLvl="0" autoUpdateAnimBg="0"/>
      <p:bldP spid="70667" grpId="0" bldLvl="0" autoUpdateAnimBg="0"/>
      <p:bldP spid="70669" grpId="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182B-2F86-40AD-AD08-2CEF0EC57F3A}" type="slidenum">
              <a:rPr lang="zh-CN" altLang="en-US"/>
              <a:pPr/>
              <a:t>37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168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168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1684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1685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第6题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.卫冕14年短道速滑女子1500米冠军的是？</a:t>
            </a:r>
            <a:endParaRPr lang="zh-CN" altLang="en-US"/>
          </a:p>
        </p:txBody>
      </p:sp>
      <p:sp>
        <p:nvSpPr>
          <p:cNvPr id="71686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1687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1688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1689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1690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1691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1692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71693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/>
          </a:p>
        </p:txBody>
      </p:sp>
      <p:sp>
        <p:nvSpPr>
          <p:cNvPr id="71694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71696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1697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1698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pic>
        <p:nvPicPr>
          <p:cNvPr id="71699" name="Picture 19" descr="杨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2276476"/>
            <a:ext cx="9620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707607" y="2981325"/>
            <a:ext cx="9703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杨杨</a:t>
            </a:r>
          </a:p>
        </p:txBody>
      </p:sp>
      <p:pic>
        <p:nvPicPr>
          <p:cNvPr id="71701" name="Picture 21" descr="孔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023" y="2276476"/>
            <a:ext cx="91082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7278291" y="3014663"/>
            <a:ext cx="7465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孔雪</a:t>
            </a:r>
          </a:p>
        </p:txBody>
      </p:sp>
      <p:pic>
        <p:nvPicPr>
          <p:cNvPr id="71703" name="Picture 23" descr="周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8432" y="4383089"/>
            <a:ext cx="997744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3727847" y="5197475"/>
            <a:ext cx="9703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周洋</a:t>
            </a:r>
          </a:p>
        </p:txBody>
      </p:sp>
      <p:pic>
        <p:nvPicPr>
          <p:cNvPr id="71705" name="Picture 25" descr="范可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5069" y="4475164"/>
            <a:ext cx="9572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7306866" y="5275263"/>
            <a:ext cx="9703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范可新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914526" y="5143500"/>
            <a:ext cx="354806" cy="298450"/>
            <a:chOff x="0" y="0"/>
            <a:chExt cx="1255" cy="784"/>
          </a:xfrm>
        </p:grpSpPr>
        <p:sp>
          <p:nvSpPr>
            <p:cNvPr id="71708" name="Line 28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9" name="Line 29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32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33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34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5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ldLvl="0" autoUpdateAnimBg="0"/>
      <p:bldP spid="71689" grpId="0" bldLvl="0" autoUpdateAnimBg="0"/>
      <p:bldP spid="71691" grpId="0" bldLvl="0" autoUpdateAnimBg="0"/>
      <p:bldP spid="71693" grpId="0" bldLvl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F4C9-14B9-49D9-8A29-203D7EAEE49D}" type="slidenum">
              <a:rPr lang="zh-CN" altLang="en-US"/>
              <a:pPr/>
              <a:t>38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270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270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2708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2709" name="MH_SubTitle_1"/>
          <p:cNvSpPr>
            <a:spLocks noChangeArrowheads="1"/>
          </p:cNvSpPr>
          <p:nvPr/>
        </p:nvSpPr>
        <p:spPr bwMode="auto">
          <a:xfrm>
            <a:off x="1047750" y="1393826"/>
            <a:ext cx="662821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第7题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.首位在花样滑冰世锦赛两次夺得女单金牌的亚洲选手是？</a:t>
            </a:r>
            <a:endParaRPr lang="zh-CN" altLang="en-US"/>
          </a:p>
        </p:txBody>
      </p:sp>
      <p:sp>
        <p:nvSpPr>
          <p:cNvPr id="72710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2711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2712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2713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2714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2715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2716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72717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zh-CN" altLang="en-US"/>
          </a:p>
        </p:txBody>
      </p:sp>
      <p:sp>
        <p:nvSpPr>
          <p:cNvPr id="72718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72720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2721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2722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pic>
        <p:nvPicPr>
          <p:cNvPr id="72723" name="Picture 19" descr="金妍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8" y="2176463"/>
            <a:ext cx="9906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782616" y="3081338"/>
            <a:ext cx="9703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金妍儿</a:t>
            </a:r>
          </a:p>
        </p:txBody>
      </p:sp>
      <p:pic>
        <p:nvPicPr>
          <p:cNvPr id="72725" name="Picture 21" descr="荒川静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866" y="2284414"/>
            <a:ext cx="91797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224713" y="3041650"/>
            <a:ext cx="1210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荒川静乡</a:t>
            </a:r>
          </a:p>
        </p:txBody>
      </p:sp>
      <p:pic>
        <p:nvPicPr>
          <p:cNvPr id="72727" name="Picture 23" descr="浅田真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0332" y="4400551"/>
            <a:ext cx="95131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679032" y="5114925"/>
            <a:ext cx="12358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浅田真央</a:t>
            </a:r>
          </a:p>
        </p:txBody>
      </p:sp>
      <p:pic>
        <p:nvPicPr>
          <p:cNvPr id="72729" name="Picture 25" descr="安藤美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060" y="4508500"/>
            <a:ext cx="92035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7208044" y="5176838"/>
            <a:ext cx="1210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安藤美姬</a:t>
            </a:r>
            <a:endParaRPr lang="zh-CN" alt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939529" y="5127625"/>
            <a:ext cx="354806" cy="298450"/>
            <a:chOff x="0" y="0"/>
            <a:chExt cx="1255" cy="784"/>
          </a:xfrm>
        </p:grpSpPr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33" name="Line 29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80312" y="188640"/>
            <a:ext cx="1611659" cy="1074156"/>
            <a:chOff x="7388778" y="293353"/>
            <a:chExt cx="1611659" cy="1074156"/>
          </a:xfrm>
        </p:grpSpPr>
        <p:sp>
          <p:nvSpPr>
            <p:cNvPr id="32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33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34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5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bldLvl="0" autoUpdateAnimBg="0"/>
      <p:bldP spid="72713" grpId="0" bldLvl="0" autoUpdateAnimBg="0"/>
      <p:bldP spid="72715" grpId="0" bldLvl="0" autoUpdateAnimBg="0"/>
      <p:bldP spid="72717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D17-9917-4312-9708-34C22F2EFCB9}" type="slidenum">
              <a:rPr lang="zh-CN" altLang="en-US"/>
              <a:pPr/>
              <a:t>39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373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2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3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第8题</a:t>
            </a:r>
            <a:r>
              <a:rPr lang="zh-CN" altLang="en-US" sz="24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.国际奥委会现任主席是？</a:t>
            </a:r>
            <a:endParaRPr lang="zh-CN" altLang="en-US"/>
          </a:p>
        </p:txBody>
      </p:sp>
      <p:sp>
        <p:nvSpPr>
          <p:cNvPr id="73734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5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胡安·安东尼奥·萨马兰奇</a:t>
            </a:r>
          </a:p>
        </p:txBody>
      </p:sp>
      <p:sp>
        <p:nvSpPr>
          <p:cNvPr id="73736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7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雅克</a:t>
            </a:r>
            <a:r>
              <a:rPr lang="zh-CN" altLang="en-US" sz="2800" b="1">
                <a:solidFill>
                  <a:srgbClr val="595959"/>
                </a:solidFill>
                <a:latin typeface="Arial"/>
                <a:sym typeface="宋体" pitchFamily="2" charset="-122"/>
              </a:rPr>
              <a:t>·</a:t>
            </a: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 罗克</a:t>
            </a:r>
          </a:p>
        </p:txBody>
      </p:sp>
      <p:sp>
        <p:nvSpPr>
          <p:cNvPr id="73738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9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sym typeface="宋体" pitchFamily="2" charset="-122"/>
              </a:rPr>
              <a:t>迈克尔·莫里斯·基拉宁</a:t>
            </a:r>
          </a:p>
        </p:txBody>
      </p:sp>
      <p:sp>
        <p:nvSpPr>
          <p:cNvPr id="73740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73741" name="MH_Text_4"/>
          <p:cNvSpPr>
            <a:spLocks noChangeArrowheads="1"/>
          </p:cNvSpPr>
          <p:nvPr/>
        </p:nvSpPr>
        <p:spPr bwMode="auto">
          <a:xfrm>
            <a:off x="5991225" y="4214814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托马斯</a:t>
            </a:r>
            <a:r>
              <a:rPr lang="zh-CN" altLang="en-US" sz="2800" b="1">
                <a:solidFill>
                  <a:srgbClr val="595959"/>
                </a:solidFill>
                <a:latin typeface="Arial"/>
                <a:sym typeface="宋体" pitchFamily="2" charset="-122"/>
              </a:rPr>
              <a:t>·</a:t>
            </a:r>
            <a:r>
              <a:rPr lang="zh-CN" altLang="en-US" sz="2800" b="1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 巴赫</a:t>
            </a:r>
            <a:endParaRPr lang="zh-CN" altLang="en-US"/>
          </a:p>
        </p:txBody>
      </p:sp>
      <p:sp>
        <p:nvSpPr>
          <p:cNvPr id="73742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73744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3745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3746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23298" y="5178425"/>
            <a:ext cx="354806" cy="298450"/>
            <a:chOff x="0" y="0"/>
            <a:chExt cx="1255" cy="784"/>
          </a:xfrm>
        </p:grpSpPr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9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bldLvl="0" autoUpdateAnimBg="0"/>
      <p:bldP spid="73737" grpId="0" bldLvl="0" autoUpdateAnimBg="0"/>
      <p:bldP spid="73739" grpId="0" bldLvl="0" autoUpdateAnimBg="0"/>
      <p:bldP spid="7374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2E98-BE42-492C-875C-407378C12238}" type="slidenum">
              <a:rPr lang="zh-CN" altLang="en-US"/>
              <a:pPr/>
              <a:t>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266" name="矩形 10"/>
          <p:cNvSpPr>
            <a:spLocks noChangeArrowheads="1"/>
          </p:cNvSpPr>
          <p:nvPr/>
        </p:nvSpPr>
        <p:spPr bwMode="auto">
          <a:xfrm rot="16200000">
            <a:off x="-3183533" y="3178770"/>
            <a:ext cx="6870701" cy="50363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9933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26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268" name="MH_Other_8"/>
          <p:cNvSpPr>
            <a:spLocks noChangeArrowheads="1"/>
          </p:cNvSpPr>
          <p:nvPr/>
        </p:nvSpPr>
        <p:spPr bwMode="auto">
          <a:xfrm rot="16200000">
            <a:off x="7812485" y="768350"/>
            <a:ext cx="1008062" cy="757238"/>
          </a:xfrm>
          <a:custGeom>
            <a:avLst/>
            <a:gdLst>
              <a:gd name="T0" fmla="*/ 570395 w 1090748"/>
              <a:gd name="T1" fmla="*/ 0 h 1090748"/>
              <a:gd name="T2" fmla="*/ 1090748 w 1090748"/>
              <a:gd name="T3" fmla="*/ 0 h 1090748"/>
              <a:gd name="T4" fmla="*/ 1081102 w 1090748"/>
              <a:gd name="T5" fmla="*/ 63206 h 1090748"/>
              <a:gd name="T6" fmla="*/ 63206 w 1090748"/>
              <a:gd name="T7" fmla="*/ 1081102 h 1090748"/>
              <a:gd name="T8" fmla="*/ 0 w 1090748"/>
              <a:gd name="T9" fmla="*/ 1090748 h 1090748"/>
              <a:gd name="T10" fmla="*/ 0 w 1090748"/>
              <a:gd name="T11" fmla="*/ 570395 h 1090748"/>
              <a:gd name="T12" fmla="*/ 36651 w 1090748"/>
              <a:gd name="T13" fmla="*/ 560971 h 1090748"/>
              <a:gd name="T14" fmla="*/ 560971 w 1090748"/>
              <a:gd name="T15" fmla="*/ 36651 h 1090748"/>
              <a:gd name="T16" fmla="*/ 570395 w 1090748"/>
              <a:gd name="T17" fmla="*/ 0 h 10907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8"/>
              <a:gd name="T28" fmla="*/ 0 h 1090748"/>
              <a:gd name="T29" fmla="*/ 1090748 w 1090748"/>
              <a:gd name="T30" fmla="*/ 1090748 h 10907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8" h="1090748">
                <a:moveTo>
                  <a:pt x="570395" y="0"/>
                </a:moveTo>
                <a:lnTo>
                  <a:pt x="1090748" y="0"/>
                </a:lnTo>
                <a:lnTo>
                  <a:pt x="1081102" y="63206"/>
                </a:lnTo>
                <a:cubicBezTo>
                  <a:pt x="976552" y="574131"/>
                  <a:pt x="574131" y="976552"/>
                  <a:pt x="63206" y="1081102"/>
                </a:cubicBezTo>
                <a:lnTo>
                  <a:pt x="0" y="1090748"/>
                </a:lnTo>
                <a:lnTo>
                  <a:pt x="0" y="570395"/>
                </a:lnTo>
                <a:lnTo>
                  <a:pt x="36651" y="560971"/>
                </a:lnTo>
                <a:cubicBezTo>
                  <a:pt x="286290" y="483326"/>
                  <a:pt x="483326" y="286290"/>
                  <a:pt x="560971" y="36651"/>
                </a:cubicBezTo>
                <a:lnTo>
                  <a:pt x="570395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269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70" name="MH_Text_3"/>
          <p:cNvSpPr>
            <a:spLocks noChangeArrowheads="1"/>
          </p:cNvSpPr>
          <p:nvPr/>
        </p:nvSpPr>
        <p:spPr bwMode="auto">
          <a:xfrm>
            <a:off x="5936457" y="4724400"/>
            <a:ext cx="174069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zh-CN" sz="1600">
                <a:solidFill>
                  <a:srgbClr val="262626"/>
                </a:solidFill>
                <a:latin typeface="等线" charset="-122"/>
                <a:ea typeface="等线" charset="-122"/>
                <a:sym typeface="等线" charset="-122"/>
              </a:rPr>
              <a:t> </a:t>
            </a:r>
          </a:p>
          <a:p>
            <a:endParaRPr lang="zh-CN" altLang="zh-CN"/>
          </a:p>
        </p:txBody>
      </p:sp>
      <p:sp>
        <p:nvSpPr>
          <p:cNvPr id="11271" name="MH_SubTitle_3"/>
          <p:cNvSpPr>
            <a:spLocks noChangeArrowheads="1"/>
          </p:cNvSpPr>
          <p:nvPr/>
        </p:nvSpPr>
        <p:spPr bwMode="auto">
          <a:xfrm>
            <a:off x="6076950" y="520701"/>
            <a:ext cx="174069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北京申奥成功</a:t>
            </a:r>
          </a:p>
        </p:txBody>
      </p:sp>
      <p:sp>
        <p:nvSpPr>
          <p:cNvPr id="11272" name="矩形 28"/>
          <p:cNvSpPr>
            <a:spLocks noChangeArrowheads="1"/>
          </p:cNvSpPr>
          <p:nvPr/>
        </p:nvSpPr>
        <p:spPr bwMode="auto">
          <a:xfrm>
            <a:off x="8445104" y="557214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273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74" name="直角三角形 6"/>
          <p:cNvSpPr>
            <a:spLocks noChangeArrowheads="1"/>
          </p:cNvSpPr>
          <p:nvPr/>
        </p:nvSpPr>
        <p:spPr bwMode="auto">
          <a:xfrm rot="5400000">
            <a:off x="430610" y="196850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275" name="矩形 7"/>
          <p:cNvSpPr>
            <a:spLocks noChangeArrowheads="1"/>
          </p:cNvSpPr>
          <p:nvPr/>
        </p:nvSpPr>
        <p:spPr bwMode="auto">
          <a:xfrm>
            <a:off x="534591" y="122238"/>
            <a:ext cx="3458765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276" name="文本框 8"/>
          <p:cNvSpPr>
            <a:spLocks noChangeArrowheads="1"/>
          </p:cNvSpPr>
          <p:nvPr/>
        </p:nvSpPr>
        <p:spPr bwMode="auto">
          <a:xfrm>
            <a:off x="-321469" y="403225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1277" name="Picture 13" descr="13306414_1200x1000_0"/>
          <p:cNvPicPr>
            <a:picLocks noChangeAspect="1" noChangeArrowheads="1"/>
          </p:cNvPicPr>
          <p:nvPr/>
        </p:nvPicPr>
        <p:blipFill>
          <a:blip r:embed="rId2" cstate="print"/>
          <a:srcRect b="3583"/>
          <a:stretch>
            <a:fillRect/>
          </a:stretch>
        </p:blipFill>
        <p:spPr bwMode="auto">
          <a:xfrm>
            <a:off x="4155281" y="1898650"/>
            <a:ext cx="4930379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矩形 10"/>
          <p:cNvSpPr>
            <a:spLocks noChangeArrowheads="1"/>
          </p:cNvSpPr>
          <p:nvPr/>
        </p:nvSpPr>
        <p:spPr bwMode="auto">
          <a:xfrm>
            <a:off x="5954" y="6481764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pic>
        <p:nvPicPr>
          <p:cNvPr id="11279" name="Picture 15" descr="13306423_1200x100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806" y="1906589"/>
            <a:ext cx="49244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16732" y="930276"/>
            <a:ext cx="369927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/>
              <a:t>2022年北京-张家口冬季奥林匹克运动会  </a:t>
            </a:r>
          </a:p>
          <a:p>
            <a:endParaRPr lang="zh-CN" altLang="en-US" sz="2400" dirty="0"/>
          </a:p>
          <a:p>
            <a:r>
              <a:rPr lang="zh-CN" altLang="en-US" sz="2400" dirty="0"/>
              <a:t>将在2022年02月04日~20日在中华人民共和国北京市和张家口市联合举行，北京为主办城市，张家口为协办城市。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这是中国继北京奥运会、南京青奥会后，中国第三次举办的奥运赛事，也是中国首次举办的冬季奥林匹克运动会。</a:t>
            </a:r>
          </a:p>
          <a:p>
            <a:endParaRPr lang="zh-CN" altLang="en-US" sz="2000" dirty="0"/>
          </a:p>
          <a:p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D17-9917-4312-9708-34C22F2EFCB9}" type="slidenum">
              <a:rPr lang="zh-CN" altLang="en-US"/>
              <a:pPr/>
              <a:t>40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373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2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3" name="MH_SubTitle_1"/>
          <p:cNvSpPr>
            <a:spLocks noChangeArrowheads="1"/>
          </p:cNvSpPr>
          <p:nvPr/>
        </p:nvSpPr>
        <p:spPr bwMode="auto">
          <a:xfrm>
            <a:off x="1047750" y="1392239"/>
            <a:ext cx="4933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第九题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.举办过两届奥运会的城市是</a:t>
            </a:r>
            <a:r>
              <a:rPr lang="zh-CN" altLang="en-US" sz="2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？</a:t>
            </a:r>
            <a:endParaRPr lang="zh-CN" altLang="en-US" dirty="0"/>
          </a:p>
        </p:txBody>
      </p:sp>
      <p:sp>
        <p:nvSpPr>
          <p:cNvPr id="73734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5" name="MH_Text_1"/>
          <p:cNvSpPr>
            <a:spLocks noChangeArrowheads="1"/>
          </p:cNvSpPr>
          <p:nvPr/>
        </p:nvSpPr>
        <p:spPr bwMode="auto">
          <a:xfrm>
            <a:off x="6300192" y="4221088"/>
            <a:ext cx="1368152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595959"/>
                </a:solidFill>
                <a:sym typeface="宋体" pitchFamily="2" charset="-122"/>
              </a:rPr>
              <a:t>北京</a:t>
            </a:r>
            <a:endParaRPr lang="zh-CN" altLang="en-US" sz="2800" b="1" dirty="0">
              <a:solidFill>
                <a:srgbClr val="595959"/>
              </a:solidFill>
              <a:sym typeface="宋体" pitchFamily="2" charset="-122"/>
            </a:endParaRPr>
          </a:p>
        </p:txBody>
      </p:sp>
      <p:sp>
        <p:nvSpPr>
          <p:cNvPr id="73736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7" name="MH_Text_2"/>
          <p:cNvSpPr>
            <a:spLocks noChangeArrowheads="1"/>
          </p:cNvSpPr>
          <p:nvPr/>
        </p:nvSpPr>
        <p:spPr bwMode="auto">
          <a:xfrm>
            <a:off x="5991225" y="1989139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东京</a:t>
            </a:r>
            <a:endParaRPr lang="zh-CN" altLang="en-US" sz="2800" b="1" dirty="0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3738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9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595959"/>
                </a:solidFill>
                <a:sym typeface="宋体" pitchFamily="2" charset="-122"/>
              </a:rPr>
              <a:t>纽约</a:t>
            </a:r>
            <a:endParaRPr lang="zh-CN" altLang="en-US" sz="2800" b="1" dirty="0">
              <a:solidFill>
                <a:srgbClr val="595959"/>
              </a:solidFill>
              <a:sym typeface="宋体" pitchFamily="2" charset="-122"/>
            </a:endParaRPr>
          </a:p>
        </p:txBody>
      </p:sp>
      <p:sp>
        <p:nvSpPr>
          <p:cNvPr id="73740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73741" name="MH_Text_4"/>
          <p:cNvSpPr>
            <a:spLocks noChangeArrowheads="1"/>
          </p:cNvSpPr>
          <p:nvPr/>
        </p:nvSpPr>
        <p:spPr bwMode="auto">
          <a:xfrm>
            <a:off x="2771800" y="2276872"/>
            <a:ext cx="1317079" cy="11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伦敦</a:t>
            </a:r>
            <a:endParaRPr lang="zh-CN" altLang="en-US" dirty="0"/>
          </a:p>
        </p:txBody>
      </p:sp>
      <p:sp>
        <p:nvSpPr>
          <p:cNvPr id="73742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73744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3745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3746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23298" y="5178425"/>
            <a:ext cx="354806" cy="298450"/>
            <a:chOff x="0" y="0"/>
            <a:chExt cx="1255" cy="784"/>
          </a:xfrm>
        </p:grpSpPr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9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8778" y="293353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bldLvl="0" autoUpdateAnimBg="0"/>
      <p:bldP spid="73737" grpId="0" bldLvl="0" autoUpdateAnimBg="0"/>
      <p:bldP spid="73739" grpId="0" bldLvl="0" autoUpdateAnimBg="0"/>
      <p:bldP spid="73741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D17-9917-4312-9708-34C22F2EFCB9}" type="slidenum">
              <a:rPr lang="zh-CN" altLang="en-US"/>
              <a:pPr/>
              <a:t>41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3730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1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2" name="矩形 9"/>
          <p:cNvSpPr>
            <a:spLocks noChangeArrowheads="1"/>
          </p:cNvSpPr>
          <p:nvPr/>
        </p:nvSpPr>
        <p:spPr bwMode="auto">
          <a:xfrm>
            <a:off x="535782" y="1339851"/>
            <a:ext cx="392906" cy="523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73733" name="MH_SubTitle_1"/>
          <p:cNvSpPr>
            <a:spLocks noChangeArrowheads="1"/>
          </p:cNvSpPr>
          <p:nvPr/>
        </p:nvSpPr>
        <p:spPr bwMode="auto">
          <a:xfrm>
            <a:off x="1047750" y="1392239"/>
            <a:ext cx="6620594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</a:t>
            </a:r>
            <a:r>
              <a:rPr lang="en-US" altLang="zh-CN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题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.北京冬奥会上，中国获取的金牌数</a:t>
            </a:r>
            <a:endParaRPr lang="zh-CN" altLang="en-US" dirty="0"/>
          </a:p>
        </p:txBody>
      </p:sp>
      <p:sp>
        <p:nvSpPr>
          <p:cNvPr id="73734" name="MH_SubTitle_1"/>
          <p:cNvSpPr>
            <a:spLocks noChangeArrowheads="1"/>
          </p:cNvSpPr>
          <p:nvPr/>
        </p:nvSpPr>
        <p:spPr bwMode="auto">
          <a:xfrm>
            <a:off x="1465660" y="2152651"/>
            <a:ext cx="1004888" cy="1387475"/>
          </a:xfrm>
          <a:prstGeom prst="foldedCorner">
            <a:avLst>
              <a:gd name="adj" fmla="val 1250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A</a:t>
            </a:r>
            <a:endParaRPr 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5" name="MH_Text_1"/>
          <p:cNvSpPr>
            <a:spLocks noChangeArrowheads="1"/>
          </p:cNvSpPr>
          <p:nvPr/>
        </p:nvSpPr>
        <p:spPr bwMode="auto">
          <a:xfrm>
            <a:off x="2470548" y="1989139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595959"/>
                </a:solidFill>
                <a:sym typeface="宋体" pitchFamily="2" charset="-122"/>
              </a:rPr>
              <a:t>11</a:t>
            </a:r>
            <a:endParaRPr lang="zh-CN" altLang="en-US" sz="2800" b="1" dirty="0">
              <a:solidFill>
                <a:srgbClr val="595959"/>
              </a:solidFill>
              <a:sym typeface="宋体" pitchFamily="2" charset="-122"/>
            </a:endParaRPr>
          </a:p>
        </p:txBody>
      </p:sp>
      <p:sp>
        <p:nvSpPr>
          <p:cNvPr id="73736" name="MH_SubTitle_2"/>
          <p:cNvSpPr>
            <a:spLocks noChangeArrowheads="1"/>
          </p:cNvSpPr>
          <p:nvPr/>
        </p:nvSpPr>
        <p:spPr bwMode="auto">
          <a:xfrm>
            <a:off x="5012532" y="2187575"/>
            <a:ext cx="978694" cy="13525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zh-CN" altLang="en-US">
              <a:latin typeface="等线" charset="-122"/>
              <a:ea typeface="等线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7" name="MH_Text_2"/>
          <p:cNvSpPr>
            <a:spLocks noChangeArrowheads="1"/>
          </p:cNvSpPr>
          <p:nvPr/>
        </p:nvSpPr>
        <p:spPr bwMode="auto">
          <a:xfrm>
            <a:off x="6156176" y="4293096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9</a:t>
            </a:r>
            <a:endParaRPr lang="zh-CN" altLang="en-US" sz="2800" b="1" dirty="0">
              <a:solidFill>
                <a:srgbClr val="595959"/>
              </a:solidFill>
              <a:latin typeface="等线" charset="-122"/>
              <a:sym typeface="宋体" pitchFamily="2" charset="-122"/>
            </a:endParaRPr>
          </a:p>
        </p:txBody>
      </p:sp>
      <p:sp>
        <p:nvSpPr>
          <p:cNvPr id="73738" name="MH_SubTitle_3"/>
          <p:cNvSpPr>
            <a:spLocks noChangeArrowheads="1"/>
          </p:cNvSpPr>
          <p:nvPr/>
        </p:nvSpPr>
        <p:spPr bwMode="auto">
          <a:xfrm>
            <a:off x="1529954" y="4330700"/>
            <a:ext cx="941784" cy="1436688"/>
          </a:xfrm>
          <a:prstGeom prst="foldedCorner">
            <a:avLst>
              <a:gd name="adj" fmla="val 12500"/>
            </a:avLst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C</a:t>
            </a:r>
            <a:endParaRPr lang="en-US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3739" name="MH_Text_3"/>
          <p:cNvSpPr>
            <a:spLocks noChangeArrowheads="1"/>
          </p:cNvSpPr>
          <p:nvPr/>
        </p:nvSpPr>
        <p:spPr bwMode="auto">
          <a:xfrm>
            <a:off x="2470548" y="4214814"/>
            <a:ext cx="218717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595959"/>
                </a:solidFill>
                <a:sym typeface="宋体" pitchFamily="2" charset="-122"/>
              </a:rPr>
              <a:t>8</a:t>
            </a:r>
            <a:endParaRPr lang="zh-CN" altLang="en-US" sz="2800" b="1" dirty="0">
              <a:solidFill>
                <a:srgbClr val="595959"/>
              </a:solidFill>
              <a:sym typeface="宋体" pitchFamily="2" charset="-122"/>
            </a:endParaRPr>
          </a:p>
        </p:txBody>
      </p:sp>
      <p:sp>
        <p:nvSpPr>
          <p:cNvPr id="73740" name="MH_SubTitle_4"/>
          <p:cNvSpPr>
            <a:spLocks noChangeArrowheads="1"/>
          </p:cNvSpPr>
          <p:nvPr/>
        </p:nvSpPr>
        <p:spPr bwMode="auto">
          <a:xfrm>
            <a:off x="5075635" y="4398964"/>
            <a:ext cx="915590" cy="1366837"/>
          </a:xfrm>
          <a:prstGeom prst="foldedCorner">
            <a:avLst>
              <a:gd name="adj" fmla="val 12500"/>
            </a:avLst>
          </a:prstGeom>
          <a:solidFill>
            <a:srgbClr val="000066">
              <a:alpha val="78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等线" charset="-122"/>
              </a:rPr>
              <a:t>D</a:t>
            </a:r>
          </a:p>
        </p:txBody>
      </p:sp>
      <p:sp>
        <p:nvSpPr>
          <p:cNvPr id="73741" name="MH_Text_4"/>
          <p:cNvSpPr>
            <a:spLocks noChangeArrowheads="1"/>
          </p:cNvSpPr>
          <p:nvPr/>
        </p:nvSpPr>
        <p:spPr bwMode="auto">
          <a:xfrm>
            <a:off x="6156176" y="2132856"/>
            <a:ext cx="2187179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595959"/>
                </a:solidFill>
                <a:latin typeface="等线" charset="-122"/>
                <a:sym typeface="宋体" pitchFamily="2" charset="-122"/>
              </a:rPr>
              <a:t>10</a:t>
            </a:r>
            <a:endParaRPr lang="zh-CN" altLang="en-US" dirty="0"/>
          </a:p>
        </p:txBody>
      </p:sp>
      <p:sp>
        <p:nvSpPr>
          <p:cNvPr id="73742" name="文本框 33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5042" y="309563"/>
            <a:ext cx="3630215" cy="1009015"/>
            <a:chOff x="0" y="0"/>
            <a:chExt cx="7623" cy="1589"/>
          </a:xfrm>
        </p:grpSpPr>
        <p:sp>
          <p:nvSpPr>
            <p:cNvPr id="73744" name="直角三角形 6"/>
            <p:cNvSpPr>
              <a:spLocks noChangeArrowheads="1"/>
            </p:cNvSpPr>
            <p:nvPr/>
          </p:nvSpPr>
          <p:spPr bwMode="auto">
            <a:xfrm rot="5400000">
              <a:off x="30" y="0"/>
              <a:ext cx="1160" cy="1160"/>
            </a:xfrm>
            <a:prstGeom prst="rtTriangle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3745" name="矩形 7"/>
            <p:cNvSpPr>
              <a:spLocks noChangeArrowheads="1"/>
            </p:cNvSpPr>
            <p:nvPr/>
          </p:nvSpPr>
          <p:spPr bwMode="auto">
            <a:xfrm>
              <a:off x="0" y="0"/>
              <a:ext cx="7275" cy="116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sp>
          <p:nvSpPr>
            <p:cNvPr id="73746" name="文本框 8"/>
            <p:cNvSpPr>
              <a:spLocks noChangeArrowheads="1"/>
            </p:cNvSpPr>
            <p:nvPr/>
          </p:nvSpPr>
          <p:spPr bwMode="auto">
            <a:xfrm>
              <a:off x="343" y="280"/>
              <a:ext cx="7280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6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我们与''2020北京奥运会''同在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23298" y="5178425"/>
            <a:ext cx="354806" cy="298450"/>
            <a:chOff x="0" y="0"/>
            <a:chExt cx="1255" cy="784"/>
          </a:xfrm>
        </p:grpSpPr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>
              <a:off x="0" y="570"/>
              <a:ext cx="412" cy="197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9" name="Line 21"/>
            <p:cNvSpPr>
              <a:spLocks noChangeShapeType="1"/>
            </p:cNvSpPr>
            <p:nvPr/>
          </p:nvSpPr>
          <p:spPr bwMode="auto">
            <a:xfrm flipV="1">
              <a:off x="353" y="0"/>
              <a:ext cx="903" cy="785"/>
            </a:xfrm>
            <a:prstGeom prst="line">
              <a:avLst/>
            </a:prstGeom>
            <a:noFill/>
            <a:ln w="19050" cap="flat" cmpd="sng">
              <a:solidFill>
                <a:srgbClr val="FF313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52320" y="188640"/>
            <a:ext cx="1611659" cy="1074156"/>
            <a:chOff x="7388778" y="293353"/>
            <a:chExt cx="1611659" cy="1074156"/>
          </a:xfrm>
        </p:grpSpPr>
        <p:sp>
          <p:nvSpPr>
            <p:cNvPr id="24" name="MH_Other_7"/>
            <p:cNvSpPr>
              <a:spLocks noChangeArrowheads="1"/>
            </p:cNvSpPr>
            <p:nvPr/>
          </p:nvSpPr>
          <p:spPr bwMode="auto">
            <a:xfrm rot="10800000">
              <a:off x="8532440" y="548680"/>
              <a:ext cx="405663" cy="818829"/>
            </a:xfrm>
            <a:custGeom>
              <a:avLst/>
              <a:gdLst>
                <a:gd name="T0" fmla="*/ 0 w 1090749"/>
                <a:gd name="T1" fmla="*/ 0 h 1090749"/>
                <a:gd name="T2" fmla="*/ 520353 w 1090749"/>
                <a:gd name="T3" fmla="*/ 0 h 1090749"/>
                <a:gd name="T4" fmla="*/ 529777 w 1090749"/>
                <a:gd name="T5" fmla="*/ 36651 h 1090749"/>
                <a:gd name="T6" fmla="*/ 1054097 w 1090749"/>
                <a:gd name="T7" fmla="*/ 560971 h 1090749"/>
                <a:gd name="T8" fmla="*/ 1090749 w 1090749"/>
                <a:gd name="T9" fmla="*/ 570395 h 1090749"/>
                <a:gd name="T10" fmla="*/ 1090749 w 1090749"/>
                <a:gd name="T11" fmla="*/ 1090749 h 1090749"/>
                <a:gd name="T12" fmla="*/ 1027542 w 1090749"/>
                <a:gd name="T13" fmla="*/ 1081102 h 1090749"/>
                <a:gd name="T14" fmla="*/ 9646 w 1090749"/>
                <a:gd name="T15" fmla="*/ 63206 h 1090749"/>
                <a:gd name="T16" fmla="*/ 0 w 1090749"/>
                <a:gd name="T17" fmla="*/ 0 h 1090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0749"/>
                <a:gd name="T28" fmla="*/ 0 h 1090749"/>
                <a:gd name="T29" fmla="*/ 1090749 w 1090749"/>
                <a:gd name="T30" fmla="*/ 1090749 h 1090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78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charset="-122"/>
                <a:ea typeface="等线" charset="-122"/>
                <a:sym typeface="等线" charset="-122"/>
              </a:endParaRPr>
            </a:p>
          </p:txBody>
        </p:sp>
        <p:grpSp>
          <p:nvGrpSpPr>
            <p:cNvPr id="25" name="组合 13"/>
            <p:cNvGrpSpPr/>
            <p:nvPr/>
          </p:nvGrpSpPr>
          <p:grpSpPr>
            <a:xfrm>
              <a:off x="7388778" y="293353"/>
              <a:ext cx="1611659" cy="1063491"/>
              <a:chOff x="7388778" y="293353"/>
              <a:chExt cx="1611659" cy="1063491"/>
            </a:xfrm>
          </p:grpSpPr>
          <p:sp>
            <p:nvSpPr>
              <p:cNvPr id="26" name="标题 1"/>
              <p:cNvSpPr txBox="1">
                <a:spLocks/>
              </p:cNvSpPr>
              <p:nvPr/>
            </p:nvSpPr>
            <p:spPr>
              <a:xfrm>
                <a:off x="7388778" y="429868"/>
                <a:ext cx="1080120" cy="926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冬奥知识学习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矩形 28"/>
              <p:cNvSpPr>
                <a:spLocks noChangeArrowheads="1"/>
              </p:cNvSpPr>
              <p:nvPr/>
            </p:nvSpPr>
            <p:spPr bwMode="auto">
              <a:xfrm>
                <a:off x="8831411" y="293353"/>
                <a:ext cx="169026" cy="34117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等线" charset="-122"/>
                  <a:ea typeface="等线" charset="-122"/>
                  <a:sym typeface="等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bldLvl="0" autoUpdateAnimBg="0"/>
      <p:bldP spid="73737" grpId="0" bldLvl="0" autoUpdateAnimBg="0"/>
      <p:bldP spid="73739" grpId="0" bldLvl="0" autoUpdateAnimBg="0"/>
      <p:bldP spid="73741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0" y="6597352"/>
            <a:ext cx="9144000" cy="26064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24328" y="404664"/>
            <a:ext cx="86409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课后作业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H_Other_7"/>
          <p:cNvSpPr>
            <a:spLocks noChangeArrowheads="1"/>
          </p:cNvSpPr>
          <p:nvPr/>
        </p:nvSpPr>
        <p:spPr bwMode="auto">
          <a:xfrm rot="10800000">
            <a:off x="8532440" y="548680"/>
            <a:ext cx="405663" cy="818829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>
            <a:off x="8831411" y="293353"/>
            <a:ext cx="169026" cy="34117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9512" y="116632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1" name="直角三角形 6"/>
          <p:cNvSpPr>
            <a:spLocks noChangeArrowheads="1"/>
          </p:cNvSpPr>
          <p:nvPr/>
        </p:nvSpPr>
        <p:spPr bwMode="auto">
          <a:xfrm rot="5400000">
            <a:off x="87437" y="208707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33265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 dirty="0"/>
          </a:p>
        </p:txBody>
      </p:sp>
      <p:sp>
        <p:nvSpPr>
          <p:cNvPr id="26626" name="AutoShape 2" descr="https://p0.ssl.img.360kuai.com/t012ccb1cba7221d8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59632" y="20608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谈谈你对北京冬奥会的认识和感悟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270892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 任选一个冬奥项目谈谈你对该项目的了解（提示：可以结合视频谈谈你对该项目或个人比赛的欣赏与感悟，也可以记录学习该项目的规则或技术学习要领）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作业内容：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4077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作业要求：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31640" y="4797152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纸张要求：一律采用</a:t>
            </a:r>
            <a:r>
              <a:rPr lang="en-US" altLang="zh-CN" dirty="0" smtClean="0"/>
              <a:t>A4</a:t>
            </a:r>
            <a:r>
              <a:rPr lang="zh-CN" altLang="en-US" dirty="0" smtClean="0"/>
              <a:t>白色纸张，左上角写上姓名，学号，专业</a:t>
            </a:r>
            <a:endParaRPr lang="en-US" altLang="zh-CN" dirty="0" smtClean="0"/>
          </a:p>
          <a:p>
            <a:r>
              <a:rPr lang="zh-CN" altLang="en-US" dirty="0" smtClean="0"/>
              <a:t>内容要求：用黑色碳素笔</a:t>
            </a:r>
            <a:r>
              <a:rPr lang="zh-CN" altLang="en-US" b="1" dirty="0" smtClean="0"/>
              <a:t>手写</a:t>
            </a:r>
            <a:r>
              <a:rPr lang="zh-CN" altLang="en-US" dirty="0" smtClean="0"/>
              <a:t>完成，内容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字左右，字体工整，</a:t>
            </a:r>
            <a:endParaRPr lang="en-US" altLang="zh-CN" dirty="0" smtClean="0"/>
          </a:p>
          <a:p>
            <a:r>
              <a:rPr lang="zh-CN" altLang="en-US" dirty="0" smtClean="0"/>
              <a:t>                      书写清晰，逻辑性强，内容丰富。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提交时间：开学第二周上课统一交给任课体育老师，作为期末考试的一        部分</a:t>
            </a:r>
            <a:r>
              <a:rPr lang="zh-CN" altLang="en-US" dirty="0" smtClean="0"/>
              <a:t>，</a:t>
            </a:r>
            <a:r>
              <a:rPr lang="zh-CN" altLang="en-US" dirty="0" smtClean="0"/>
              <a:t>占总成绩的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，</a:t>
            </a:r>
            <a:r>
              <a:rPr lang="zh-CN" altLang="en-US" dirty="0" smtClean="0"/>
              <a:t>计</a:t>
            </a:r>
            <a:r>
              <a:rPr lang="zh-CN" altLang="en-US" dirty="0" smtClean="0"/>
              <a:t>入总成绩。</a:t>
            </a:r>
            <a:endParaRPr lang="zh-CN" altLang="en-US" dirty="0"/>
          </a:p>
        </p:txBody>
      </p:sp>
      <p:sp>
        <p:nvSpPr>
          <p:cNvPr id="18" name="五角星 17"/>
          <p:cNvSpPr/>
          <p:nvPr/>
        </p:nvSpPr>
        <p:spPr>
          <a:xfrm>
            <a:off x="6516216" y="332656"/>
            <a:ext cx="936104" cy="864096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395536" y="4149080"/>
            <a:ext cx="396552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4AF-1287-4C0F-B5C1-9F58A7DC68D9}" type="slidenum">
              <a:rPr lang="zh-CN" altLang="en-US"/>
              <a:pPr/>
              <a:t>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3314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3315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3316" name="MH_Other_6"/>
          <p:cNvSpPr>
            <a:spLocks noChangeArrowheads="1"/>
          </p:cNvSpPr>
          <p:nvPr/>
        </p:nvSpPr>
        <p:spPr bwMode="auto">
          <a:xfrm>
            <a:off x="7031831" y="401638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63206 w 1090749"/>
              <a:gd name="T3" fmla="*/ 9646 h 1090749"/>
              <a:gd name="T4" fmla="*/ 1081102 w 1090749"/>
              <a:gd name="T5" fmla="*/ 1027542 h 1090749"/>
              <a:gd name="T6" fmla="*/ 1090749 w 1090749"/>
              <a:gd name="T7" fmla="*/ 1090749 h 1090749"/>
              <a:gd name="T8" fmla="*/ 570395 w 1090749"/>
              <a:gd name="T9" fmla="*/ 1090749 h 1090749"/>
              <a:gd name="T10" fmla="*/ 560971 w 1090749"/>
              <a:gd name="T11" fmla="*/ 1054097 h 1090749"/>
              <a:gd name="T12" fmla="*/ 36651 w 1090749"/>
              <a:gd name="T13" fmla="*/ 529777 h 1090749"/>
              <a:gd name="T14" fmla="*/ 0 w 1090749"/>
              <a:gd name="T15" fmla="*/ 520353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63206" y="9646"/>
                </a:lnTo>
                <a:cubicBezTo>
                  <a:pt x="574131" y="114196"/>
                  <a:pt x="976552" y="516617"/>
                  <a:pt x="1081102" y="1027542"/>
                </a:cubicBezTo>
                <a:lnTo>
                  <a:pt x="1090749" y="1090749"/>
                </a:lnTo>
                <a:lnTo>
                  <a:pt x="570395" y="1090749"/>
                </a:lnTo>
                <a:lnTo>
                  <a:pt x="560971" y="1054097"/>
                </a:lnTo>
                <a:cubicBezTo>
                  <a:pt x="483326" y="804459"/>
                  <a:pt x="286290" y="607423"/>
                  <a:pt x="36651" y="529777"/>
                </a:cubicBezTo>
                <a:lnTo>
                  <a:pt x="0" y="5203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3317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8" name="矩形 28"/>
          <p:cNvSpPr>
            <a:spLocks noChangeArrowheads="1"/>
          </p:cNvSpPr>
          <p:nvPr/>
        </p:nvSpPr>
        <p:spPr bwMode="auto">
          <a:xfrm>
            <a:off x="7500938" y="354014"/>
            <a:ext cx="315516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3319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320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3321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3322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3323" name="Picture 11" descr="0013729e4319152457ff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7" y="1038225"/>
            <a:ext cx="5631656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4644008" y="393305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第</a:t>
            </a:r>
            <a:r>
              <a:rPr lang="en-US" altLang="zh-CN" sz="1200" b="1" dirty="0" smtClean="0"/>
              <a:t>22</a:t>
            </a:r>
            <a:r>
              <a:rPr lang="zh-CN" altLang="en-US" sz="1200" b="1" dirty="0" smtClean="0"/>
              <a:t>届</a:t>
            </a:r>
            <a:r>
              <a:rPr lang="en-US" altLang="zh-CN" sz="1200" b="1" dirty="0" smtClean="0"/>
              <a:t>2014</a:t>
            </a:r>
            <a:r>
              <a:rPr lang="zh-CN" altLang="en-US" sz="1200" b="1" dirty="0" smtClean="0"/>
              <a:t>年俄罗斯索契</a:t>
            </a:r>
            <a:br>
              <a:rPr lang="zh-CN" altLang="en-US" sz="1200" b="1" dirty="0" smtClean="0"/>
            </a:br>
            <a:r>
              <a:rPr lang="zh-CN" altLang="en-US" sz="1200" b="1" dirty="0" smtClean="0"/>
              <a:t>第</a:t>
            </a:r>
            <a:r>
              <a:rPr lang="en-US" altLang="zh-CN" sz="1200" b="1" dirty="0" smtClean="0"/>
              <a:t>23</a:t>
            </a:r>
            <a:r>
              <a:rPr lang="zh-CN" altLang="en-US" sz="1200" b="1" dirty="0" smtClean="0"/>
              <a:t>届</a:t>
            </a:r>
            <a:r>
              <a:rPr lang="en-US" altLang="zh-CN" sz="1200" b="1" dirty="0" smtClean="0"/>
              <a:t>2018</a:t>
            </a:r>
            <a:r>
              <a:rPr lang="zh-CN" altLang="en-US" sz="1200" b="1" dirty="0" smtClean="0"/>
              <a:t>年韩国平昌郡</a:t>
            </a:r>
            <a:br>
              <a:rPr lang="zh-CN" altLang="en-US" sz="1200" b="1" dirty="0" smtClean="0"/>
            </a:br>
            <a:r>
              <a:rPr lang="zh-CN" altLang="en-US" sz="1200" b="1" dirty="0" smtClean="0"/>
              <a:t>第</a:t>
            </a:r>
            <a:r>
              <a:rPr lang="en-US" altLang="zh-CN" sz="1200" b="1" dirty="0" smtClean="0"/>
              <a:t>24</a:t>
            </a:r>
            <a:r>
              <a:rPr lang="zh-CN" altLang="en-US" sz="1200" b="1" dirty="0" smtClean="0"/>
              <a:t>届</a:t>
            </a:r>
            <a:r>
              <a:rPr lang="en-US" altLang="zh-CN" sz="1200" b="1" dirty="0" smtClean="0"/>
              <a:t>2022</a:t>
            </a:r>
            <a:r>
              <a:rPr lang="zh-CN" altLang="en-US" sz="1200" b="1" dirty="0" smtClean="0"/>
              <a:t>年中国北京、张家口</a:t>
            </a:r>
            <a:endParaRPr lang="zh-CN" alt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79B-D887-4E30-8FB7-55535FC4D6E2}" type="slidenum">
              <a:rPr lang="zh-CN" altLang="en-US"/>
              <a:pPr/>
              <a:t>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338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39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0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1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2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3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4344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5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6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347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8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4349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4350" name="Picture 14" descr="huayanghuab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1027113"/>
            <a:ext cx="5609035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花样滑冰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9F11-5636-4969-A8B6-BFD0456C614C}" type="slidenum">
              <a:rPr lang="zh-CN" altLang="en-US"/>
              <a:pPr/>
              <a:t>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36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4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5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6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7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5368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9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70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371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72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73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5374" name="Picture 14" descr="C:\Users\user\Desktop\2020冬奥会\俯式冰橇.jpg俯式冰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028700"/>
            <a:ext cx="30480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dirty="0">
                <a:ea typeface="微软雅黑" pitchFamily="34" charset="-122"/>
              </a:rPr>
              <a:t>俯式冰橇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36B7-B00B-4DBF-8878-36ED55A3C20F}" type="slidenum">
              <a:rPr lang="zh-CN" altLang="en-US"/>
              <a:pPr/>
              <a:t>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6386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87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88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89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6390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91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6392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93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94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395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96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6397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6398" name="Picture 14" descr="C:\Users\user\Desktop\2020冬奥会\冰壶.jpg冰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1422400"/>
            <a:ext cx="515302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冰壶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114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9F11-5636-4969-A8B6-BFD0456C614C}" type="slidenum">
              <a:rPr lang="zh-CN" altLang="en-US"/>
              <a:pPr/>
              <a:t>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362" name="矩形 10"/>
          <p:cNvSpPr>
            <a:spLocks noChangeArrowheads="1"/>
          </p:cNvSpPr>
          <p:nvPr/>
        </p:nvSpPr>
        <p:spPr bwMode="auto">
          <a:xfrm>
            <a:off x="0" y="6473826"/>
            <a:ext cx="9144000" cy="3841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3" name="文本框 11"/>
          <p:cNvSpPr>
            <a:spLocks noChangeArrowheads="1"/>
          </p:cNvSpPr>
          <p:nvPr/>
        </p:nvSpPr>
        <p:spPr bwMode="auto">
          <a:xfrm>
            <a:off x="6753225" y="6488113"/>
            <a:ext cx="19788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4" name="MH_Other_7"/>
          <p:cNvSpPr>
            <a:spLocks noChangeArrowheads="1"/>
          </p:cNvSpPr>
          <p:nvPr/>
        </p:nvSpPr>
        <p:spPr bwMode="auto">
          <a:xfrm rot="10800000">
            <a:off x="8051006" y="352425"/>
            <a:ext cx="757238" cy="1009650"/>
          </a:xfrm>
          <a:custGeom>
            <a:avLst/>
            <a:gdLst>
              <a:gd name="T0" fmla="*/ 0 w 1090749"/>
              <a:gd name="T1" fmla="*/ 0 h 1090749"/>
              <a:gd name="T2" fmla="*/ 520353 w 1090749"/>
              <a:gd name="T3" fmla="*/ 0 h 1090749"/>
              <a:gd name="T4" fmla="*/ 529777 w 1090749"/>
              <a:gd name="T5" fmla="*/ 36651 h 1090749"/>
              <a:gd name="T6" fmla="*/ 1054097 w 1090749"/>
              <a:gd name="T7" fmla="*/ 560971 h 1090749"/>
              <a:gd name="T8" fmla="*/ 1090749 w 1090749"/>
              <a:gd name="T9" fmla="*/ 570395 h 1090749"/>
              <a:gd name="T10" fmla="*/ 1090749 w 1090749"/>
              <a:gd name="T11" fmla="*/ 1090749 h 1090749"/>
              <a:gd name="T12" fmla="*/ 1027542 w 1090749"/>
              <a:gd name="T13" fmla="*/ 1081102 h 1090749"/>
              <a:gd name="T14" fmla="*/ 9646 w 1090749"/>
              <a:gd name="T15" fmla="*/ 63206 h 1090749"/>
              <a:gd name="T16" fmla="*/ 0 w 1090749"/>
              <a:gd name="T17" fmla="*/ 0 h 1090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0749"/>
              <a:gd name="T28" fmla="*/ 0 h 1090749"/>
              <a:gd name="T29" fmla="*/ 1090749 w 1090749"/>
              <a:gd name="T30" fmla="*/ 1090749 h 10907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7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5" name="MH_Text_4"/>
          <p:cNvSpPr>
            <a:spLocks noChangeArrowheads="1"/>
          </p:cNvSpPr>
          <p:nvPr/>
        </p:nvSpPr>
        <p:spPr bwMode="auto">
          <a:xfrm>
            <a:off x="5936456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6" name="MH_Text_1"/>
          <p:cNvSpPr>
            <a:spLocks noChangeArrowheads="1"/>
          </p:cNvSpPr>
          <p:nvPr/>
        </p:nvSpPr>
        <p:spPr bwMode="auto">
          <a:xfrm flipH="1">
            <a:off x="1088231" y="2862264"/>
            <a:ext cx="1739504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7" name="MH_SubTitle_2"/>
          <p:cNvSpPr>
            <a:spLocks noChangeArrowheads="1"/>
          </p:cNvSpPr>
          <p:nvPr/>
        </p:nvSpPr>
        <p:spPr bwMode="auto">
          <a:xfrm flipH="1">
            <a:off x="6036469" y="179389"/>
            <a:ext cx="174069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20000"/>
              </a:lnSpc>
            </a:pPr>
            <a:r>
              <a:rPr lang="zh-CN" altLang="en-US" sz="2800" b="1">
                <a:ea typeface="微软雅黑" pitchFamily="34" charset="-122"/>
              </a:rPr>
              <a:t>冬奥会项目</a:t>
            </a:r>
          </a:p>
        </p:txBody>
      </p:sp>
      <p:sp>
        <p:nvSpPr>
          <p:cNvPr id="15368" name="MH_Text_2"/>
          <p:cNvSpPr>
            <a:spLocks noChangeArrowheads="1"/>
          </p:cNvSpPr>
          <p:nvPr/>
        </p:nvSpPr>
        <p:spPr bwMode="auto">
          <a:xfrm flipH="1">
            <a:off x="1088231" y="4854576"/>
            <a:ext cx="173950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zh-CN" altLang="en-US" sz="1600">
              <a:solidFill>
                <a:srgbClr val="262626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69" name="矩形 28"/>
          <p:cNvSpPr>
            <a:spLocks noChangeArrowheads="1"/>
          </p:cNvSpPr>
          <p:nvPr/>
        </p:nvSpPr>
        <p:spPr bwMode="auto">
          <a:xfrm>
            <a:off x="8547498" y="268288"/>
            <a:ext cx="315515" cy="4206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70" name="文本框 31"/>
          <p:cNvSpPr>
            <a:spLocks noChangeArrowheads="1"/>
          </p:cNvSpPr>
          <p:nvPr/>
        </p:nvSpPr>
        <p:spPr bwMode="auto">
          <a:xfrm>
            <a:off x="521494" y="64881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371" name="直角三角形 6"/>
          <p:cNvSpPr>
            <a:spLocks noChangeArrowheads="1"/>
          </p:cNvSpPr>
          <p:nvPr/>
        </p:nvSpPr>
        <p:spPr bwMode="auto">
          <a:xfrm rot="5400000">
            <a:off x="443706" y="333375"/>
            <a:ext cx="736600" cy="552450"/>
          </a:xfrm>
          <a:prstGeom prst="rtTriangle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72" name="矩形 7"/>
          <p:cNvSpPr>
            <a:spLocks noChangeArrowheads="1"/>
          </p:cNvSpPr>
          <p:nvPr/>
        </p:nvSpPr>
        <p:spPr bwMode="auto">
          <a:xfrm>
            <a:off x="521494" y="241300"/>
            <a:ext cx="3458766" cy="736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等线" charset="-122"/>
              <a:ea typeface="等线" charset="-122"/>
              <a:sym typeface="等线" charset="-122"/>
            </a:endParaRPr>
          </a:p>
        </p:txBody>
      </p:sp>
      <p:sp>
        <p:nvSpPr>
          <p:cNvPr id="15373" name="文本框 8"/>
          <p:cNvSpPr>
            <a:spLocks noChangeArrowheads="1"/>
          </p:cNvSpPr>
          <p:nvPr/>
        </p:nvSpPr>
        <p:spPr bwMode="auto">
          <a:xfrm>
            <a:off x="-296466" y="419100"/>
            <a:ext cx="5430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我们与''2020北京奥运会''同在</a:t>
            </a:r>
            <a:endParaRPr lang="zh-CN" altLang="en-US"/>
          </a:p>
        </p:txBody>
      </p:sp>
      <p:pic>
        <p:nvPicPr>
          <p:cNvPr id="15374" name="Picture 14" descr="C:\Users\user\Desktop\2020冬奥会\俯式冰橇.jpg俯式冰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028700"/>
            <a:ext cx="30480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45344" y="3259139"/>
            <a:ext cx="3036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微软雅黑" pitchFamily="34" charset="-122"/>
              </a:rPr>
              <a:t>俯式冰橇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1476</Words>
  <Application>Microsoft Office PowerPoint</Application>
  <PresentationFormat>全屏显示(4:3)</PresentationFormat>
  <Paragraphs>323</Paragraphs>
  <Slides>42</Slides>
  <Notes>0</Notes>
  <HiddenSlides>0</HiddenSlides>
  <MMClips>11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走    进  冬   奥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北京冬奥介绍</vt:lpstr>
      <vt:lpstr>北京冬奥介绍</vt:lpstr>
      <vt:lpstr>习近平谈冬奥会：将点燃冰雪运动火炬 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走进冬奥</dc:title>
  <dc:creator>LRGM-</dc:creator>
  <cp:lastModifiedBy>LRGM-</cp:lastModifiedBy>
  <cp:revision>57</cp:revision>
  <dcterms:created xsi:type="dcterms:W3CDTF">2022-02-17T02:11:10Z</dcterms:created>
  <dcterms:modified xsi:type="dcterms:W3CDTF">2022-02-20T06:58:38Z</dcterms:modified>
</cp:coreProperties>
</file>